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301" r:id="rId21"/>
    <p:sldId id="302" r:id="rId22"/>
    <p:sldId id="295" r:id="rId23"/>
    <p:sldId id="303" r:id="rId24"/>
    <p:sldId id="304" r:id="rId25"/>
    <p:sldId id="305" r:id="rId26"/>
    <p:sldId id="306" r:id="rId27"/>
    <p:sldId id="275" r:id="rId28"/>
  </p:sldIdLst>
  <p:sldSz cx="12192000" cy="6858000"/>
  <p:notesSz cx="6858000" cy="9144000"/>
  <p:defaultTextStyle>
    <a:defPPr>
      <a:defRPr lang="en-T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95FFD8-F203-4851-88E8-DD9EB2E081E3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5E5D4F0-E398-4843-9304-94DA11CBDDC6}">
      <dgm:prSet/>
      <dgm:spPr/>
      <dgm:t>
        <a:bodyPr/>
        <a:lstStyle/>
        <a:p>
          <a:r>
            <a:rPr lang="en-US" dirty="0"/>
            <a:t>Being the best analysis model available, the Predictive Analysis was completed using decision tree and the confusion matrix thus obtained provided following predictions</a:t>
          </a:r>
        </a:p>
      </dgm:t>
    </dgm:pt>
    <dgm:pt modelId="{F6B6FC7C-FE9C-439A-8AE2-D88782ED65D0}" type="parTrans" cxnId="{FF5F4FB2-B3B0-4913-97A1-312D795FAA08}">
      <dgm:prSet/>
      <dgm:spPr/>
      <dgm:t>
        <a:bodyPr/>
        <a:lstStyle/>
        <a:p>
          <a:endParaRPr lang="en-US"/>
        </a:p>
      </dgm:t>
    </dgm:pt>
    <dgm:pt modelId="{4FF52C19-1D75-4911-9172-5B59A7DC34F3}" type="sibTrans" cxnId="{FF5F4FB2-B3B0-4913-97A1-312D795FAA08}">
      <dgm:prSet/>
      <dgm:spPr/>
      <dgm:t>
        <a:bodyPr/>
        <a:lstStyle/>
        <a:p>
          <a:endParaRPr lang="en-US"/>
        </a:p>
      </dgm:t>
    </dgm:pt>
    <dgm:pt modelId="{359614E6-6DEA-4A9C-B4BF-E1BDF956DF4B}">
      <dgm:prSet/>
      <dgm:spPr/>
      <dgm:t>
        <a:bodyPr/>
        <a:lstStyle/>
        <a:p>
          <a:r>
            <a:rPr lang="en-US" dirty="0"/>
            <a:t>Successful Launches predicted = 12</a:t>
          </a:r>
        </a:p>
      </dgm:t>
    </dgm:pt>
    <dgm:pt modelId="{B429EEF1-08B0-4600-9A1F-956B13FEEDB7}" type="parTrans" cxnId="{36B5182A-5AE0-47BC-AB66-F6DD270DB9E7}">
      <dgm:prSet/>
      <dgm:spPr/>
      <dgm:t>
        <a:bodyPr/>
        <a:lstStyle/>
        <a:p>
          <a:endParaRPr lang="en-US"/>
        </a:p>
      </dgm:t>
    </dgm:pt>
    <dgm:pt modelId="{736A8956-2085-4223-861F-2747BEB292D4}" type="sibTrans" cxnId="{36B5182A-5AE0-47BC-AB66-F6DD270DB9E7}">
      <dgm:prSet/>
      <dgm:spPr/>
      <dgm:t>
        <a:bodyPr/>
        <a:lstStyle/>
        <a:p>
          <a:endParaRPr lang="en-US"/>
        </a:p>
      </dgm:t>
    </dgm:pt>
    <dgm:pt modelId="{168D118B-F66C-4F33-8FC6-2C2601441A70}">
      <dgm:prSet/>
      <dgm:spPr/>
      <dgm:t>
        <a:bodyPr/>
        <a:lstStyle/>
        <a:p>
          <a:r>
            <a:rPr lang="en-US"/>
            <a:t>Unsuccessful Launches predicted = 3</a:t>
          </a:r>
        </a:p>
      </dgm:t>
    </dgm:pt>
    <dgm:pt modelId="{674BF1DD-8EFF-48E9-97E4-BF8F181B8B8A}" type="parTrans" cxnId="{FBA62B48-89F2-4893-8031-3CC5C0889B2F}">
      <dgm:prSet/>
      <dgm:spPr/>
      <dgm:t>
        <a:bodyPr/>
        <a:lstStyle/>
        <a:p>
          <a:endParaRPr lang="en-US"/>
        </a:p>
      </dgm:t>
    </dgm:pt>
    <dgm:pt modelId="{AD5B8043-7A7D-4A73-8D55-1F416E27FD0D}" type="sibTrans" cxnId="{FBA62B48-89F2-4893-8031-3CC5C0889B2F}">
      <dgm:prSet/>
      <dgm:spPr/>
      <dgm:t>
        <a:bodyPr/>
        <a:lstStyle/>
        <a:p>
          <a:endParaRPr lang="en-US"/>
        </a:p>
      </dgm:t>
    </dgm:pt>
    <dgm:pt modelId="{43F83203-9CE5-4B77-BB11-8680F92DC8A8}">
      <dgm:prSet/>
      <dgm:spPr/>
      <dgm:t>
        <a:bodyPr/>
        <a:lstStyle/>
        <a:p>
          <a:r>
            <a:rPr lang="en-US" dirty="0"/>
            <a:t>False positive launches successful = 3</a:t>
          </a:r>
        </a:p>
      </dgm:t>
    </dgm:pt>
    <dgm:pt modelId="{9F0B57AC-9C99-4581-B031-DDCC8A9EFF7E}" type="parTrans" cxnId="{BE4B6F9D-350E-487D-9A4E-3009DA78A88F}">
      <dgm:prSet/>
      <dgm:spPr/>
      <dgm:t>
        <a:bodyPr/>
        <a:lstStyle/>
        <a:p>
          <a:endParaRPr lang="en-US"/>
        </a:p>
      </dgm:t>
    </dgm:pt>
    <dgm:pt modelId="{FB262AA6-0F8E-4B22-8711-DB4489317C54}" type="sibTrans" cxnId="{BE4B6F9D-350E-487D-9A4E-3009DA78A88F}">
      <dgm:prSet/>
      <dgm:spPr/>
      <dgm:t>
        <a:bodyPr/>
        <a:lstStyle/>
        <a:p>
          <a:endParaRPr lang="en-US"/>
        </a:p>
      </dgm:t>
    </dgm:pt>
    <dgm:pt modelId="{DC80BBC4-53F7-4794-A984-E020FB4531D8}" type="pres">
      <dgm:prSet presAssocID="{4D95FFD8-F203-4851-88E8-DD9EB2E081E3}" presName="vert0" presStyleCnt="0">
        <dgm:presLayoutVars>
          <dgm:dir/>
          <dgm:animOne val="branch"/>
          <dgm:animLvl val="lvl"/>
        </dgm:presLayoutVars>
      </dgm:prSet>
      <dgm:spPr/>
    </dgm:pt>
    <dgm:pt modelId="{448CD1C7-C489-40EF-ABCB-DD5ED13E03A3}" type="pres">
      <dgm:prSet presAssocID="{05E5D4F0-E398-4843-9304-94DA11CBDDC6}" presName="thickLine" presStyleLbl="alignNode1" presStyleIdx="0" presStyleCnt="4"/>
      <dgm:spPr/>
    </dgm:pt>
    <dgm:pt modelId="{3F4022F6-069E-4241-B4E9-566C11D31C66}" type="pres">
      <dgm:prSet presAssocID="{05E5D4F0-E398-4843-9304-94DA11CBDDC6}" presName="horz1" presStyleCnt="0"/>
      <dgm:spPr/>
    </dgm:pt>
    <dgm:pt modelId="{C995553D-BF03-4041-A517-30766F96740F}" type="pres">
      <dgm:prSet presAssocID="{05E5D4F0-E398-4843-9304-94DA11CBDDC6}" presName="tx1" presStyleLbl="revTx" presStyleIdx="0" presStyleCnt="4" custScaleY="216109"/>
      <dgm:spPr/>
    </dgm:pt>
    <dgm:pt modelId="{B14CF612-91CA-4A87-8B41-BCFA89D65549}" type="pres">
      <dgm:prSet presAssocID="{05E5D4F0-E398-4843-9304-94DA11CBDDC6}" presName="vert1" presStyleCnt="0"/>
      <dgm:spPr/>
    </dgm:pt>
    <dgm:pt modelId="{9C15D8B9-C40B-4E50-8325-E2EBE0248929}" type="pres">
      <dgm:prSet presAssocID="{359614E6-6DEA-4A9C-B4BF-E1BDF956DF4B}" presName="thickLine" presStyleLbl="alignNode1" presStyleIdx="1" presStyleCnt="4"/>
      <dgm:spPr/>
    </dgm:pt>
    <dgm:pt modelId="{94D40120-B6CE-43FE-BD47-BC67D7D750C7}" type="pres">
      <dgm:prSet presAssocID="{359614E6-6DEA-4A9C-B4BF-E1BDF956DF4B}" presName="horz1" presStyleCnt="0"/>
      <dgm:spPr/>
    </dgm:pt>
    <dgm:pt modelId="{FD9E296D-3CB8-418D-944E-87EC3E9E45BD}" type="pres">
      <dgm:prSet presAssocID="{359614E6-6DEA-4A9C-B4BF-E1BDF956DF4B}" presName="tx1" presStyleLbl="revTx" presStyleIdx="1" presStyleCnt="4"/>
      <dgm:spPr/>
    </dgm:pt>
    <dgm:pt modelId="{D2F2E982-45D0-4041-B45A-35EF256C214A}" type="pres">
      <dgm:prSet presAssocID="{359614E6-6DEA-4A9C-B4BF-E1BDF956DF4B}" presName="vert1" presStyleCnt="0"/>
      <dgm:spPr/>
    </dgm:pt>
    <dgm:pt modelId="{DE8EF911-D945-4B48-ACA9-74A6AB0589E9}" type="pres">
      <dgm:prSet presAssocID="{168D118B-F66C-4F33-8FC6-2C2601441A70}" presName="thickLine" presStyleLbl="alignNode1" presStyleIdx="2" presStyleCnt="4"/>
      <dgm:spPr/>
    </dgm:pt>
    <dgm:pt modelId="{7859F668-8D0E-4F08-9313-F30F4BA422B0}" type="pres">
      <dgm:prSet presAssocID="{168D118B-F66C-4F33-8FC6-2C2601441A70}" presName="horz1" presStyleCnt="0"/>
      <dgm:spPr/>
    </dgm:pt>
    <dgm:pt modelId="{D954BFCA-BF87-4196-AF20-E238F493BAC6}" type="pres">
      <dgm:prSet presAssocID="{168D118B-F66C-4F33-8FC6-2C2601441A70}" presName="tx1" presStyleLbl="revTx" presStyleIdx="2" presStyleCnt="4"/>
      <dgm:spPr/>
    </dgm:pt>
    <dgm:pt modelId="{7DB562A0-5015-486E-96C6-1D4E50ED9C52}" type="pres">
      <dgm:prSet presAssocID="{168D118B-F66C-4F33-8FC6-2C2601441A70}" presName="vert1" presStyleCnt="0"/>
      <dgm:spPr/>
    </dgm:pt>
    <dgm:pt modelId="{148C37B1-44EB-4167-9431-DC6F1C4D81EC}" type="pres">
      <dgm:prSet presAssocID="{43F83203-9CE5-4B77-BB11-8680F92DC8A8}" presName="thickLine" presStyleLbl="alignNode1" presStyleIdx="3" presStyleCnt="4"/>
      <dgm:spPr/>
    </dgm:pt>
    <dgm:pt modelId="{534AECD8-60DD-49F1-8D10-82E70EBAE04B}" type="pres">
      <dgm:prSet presAssocID="{43F83203-9CE5-4B77-BB11-8680F92DC8A8}" presName="horz1" presStyleCnt="0"/>
      <dgm:spPr/>
    </dgm:pt>
    <dgm:pt modelId="{02208053-D104-45B8-B0EB-36674D99BF57}" type="pres">
      <dgm:prSet presAssocID="{43F83203-9CE5-4B77-BB11-8680F92DC8A8}" presName="tx1" presStyleLbl="revTx" presStyleIdx="3" presStyleCnt="4"/>
      <dgm:spPr/>
    </dgm:pt>
    <dgm:pt modelId="{DDB57233-316D-4586-ACC8-9132BC08AD03}" type="pres">
      <dgm:prSet presAssocID="{43F83203-9CE5-4B77-BB11-8680F92DC8A8}" presName="vert1" presStyleCnt="0"/>
      <dgm:spPr/>
    </dgm:pt>
  </dgm:ptLst>
  <dgm:cxnLst>
    <dgm:cxn modelId="{36B5182A-5AE0-47BC-AB66-F6DD270DB9E7}" srcId="{4D95FFD8-F203-4851-88E8-DD9EB2E081E3}" destId="{359614E6-6DEA-4A9C-B4BF-E1BDF956DF4B}" srcOrd="1" destOrd="0" parTransId="{B429EEF1-08B0-4600-9A1F-956B13FEEDB7}" sibTransId="{736A8956-2085-4223-861F-2747BEB292D4}"/>
    <dgm:cxn modelId="{FBA62B48-89F2-4893-8031-3CC5C0889B2F}" srcId="{4D95FFD8-F203-4851-88E8-DD9EB2E081E3}" destId="{168D118B-F66C-4F33-8FC6-2C2601441A70}" srcOrd="2" destOrd="0" parTransId="{674BF1DD-8EFF-48E9-97E4-BF8F181B8B8A}" sibTransId="{AD5B8043-7A7D-4A73-8D55-1F416E27FD0D}"/>
    <dgm:cxn modelId="{BC13EE51-D2A2-405D-A139-37A80E89A9CD}" type="presOf" srcId="{359614E6-6DEA-4A9C-B4BF-E1BDF956DF4B}" destId="{FD9E296D-3CB8-418D-944E-87EC3E9E45BD}" srcOrd="0" destOrd="0" presId="urn:microsoft.com/office/officeart/2008/layout/LinedList"/>
    <dgm:cxn modelId="{D7B9008E-4538-4FD0-903D-542A76F5B5CA}" type="presOf" srcId="{05E5D4F0-E398-4843-9304-94DA11CBDDC6}" destId="{C995553D-BF03-4041-A517-30766F96740F}" srcOrd="0" destOrd="0" presId="urn:microsoft.com/office/officeart/2008/layout/LinedList"/>
    <dgm:cxn modelId="{BE4B6F9D-350E-487D-9A4E-3009DA78A88F}" srcId="{4D95FFD8-F203-4851-88E8-DD9EB2E081E3}" destId="{43F83203-9CE5-4B77-BB11-8680F92DC8A8}" srcOrd="3" destOrd="0" parTransId="{9F0B57AC-9C99-4581-B031-DDCC8A9EFF7E}" sibTransId="{FB262AA6-0F8E-4B22-8711-DB4489317C54}"/>
    <dgm:cxn modelId="{FF5F4FB2-B3B0-4913-97A1-312D795FAA08}" srcId="{4D95FFD8-F203-4851-88E8-DD9EB2E081E3}" destId="{05E5D4F0-E398-4843-9304-94DA11CBDDC6}" srcOrd="0" destOrd="0" parTransId="{F6B6FC7C-FE9C-439A-8AE2-D88782ED65D0}" sibTransId="{4FF52C19-1D75-4911-9172-5B59A7DC34F3}"/>
    <dgm:cxn modelId="{1E7833CF-DC1E-4B71-86A5-33302C457EA9}" type="presOf" srcId="{43F83203-9CE5-4B77-BB11-8680F92DC8A8}" destId="{02208053-D104-45B8-B0EB-36674D99BF57}" srcOrd="0" destOrd="0" presId="urn:microsoft.com/office/officeart/2008/layout/LinedList"/>
    <dgm:cxn modelId="{72971FD7-947A-4427-B901-A55B6664E52B}" type="presOf" srcId="{4D95FFD8-F203-4851-88E8-DD9EB2E081E3}" destId="{DC80BBC4-53F7-4794-A984-E020FB4531D8}" srcOrd="0" destOrd="0" presId="urn:microsoft.com/office/officeart/2008/layout/LinedList"/>
    <dgm:cxn modelId="{0808C4E2-A05D-478B-868E-11CD9D4B9AAD}" type="presOf" srcId="{168D118B-F66C-4F33-8FC6-2C2601441A70}" destId="{D954BFCA-BF87-4196-AF20-E238F493BAC6}" srcOrd="0" destOrd="0" presId="urn:microsoft.com/office/officeart/2008/layout/LinedList"/>
    <dgm:cxn modelId="{BF4166DE-5A7C-4BFA-A25D-839D77AA33F8}" type="presParOf" srcId="{DC80BBC4-53F7-4794-A984-E020FB4531D8}" destId="{448CD1C7-C489-40EF-ABCB-DD5ED13E03A3}" srcOrd="0" destOrd="0" presId="urn:microsoft.com/office/officeart/2008/layout/LinedList"/>
    <dgm:cxn modelId="{5D62EF35-24D2-450F-99AD-FA1D97600E44}" type="presParOf" srcId="{DC80BBC4-53F7-4794-A984-E020FB4531D8}" destId="{3F4022F6-069E-4241-B4E9-566C11D31C66}" srcOrd="1" destOrd="0" presId="urn:microsoft.com/office/officeart/2008/layout/LinedList"/>
    <dgm:cxn modelId="{44F464D2-CA66-4833-A49F-AB2184168059}" type="presParOf" srcId="{3F4022F6-069E-4241-B4E9-566C11D31C66}" destId="{C995553D-BF03-4041-A517-30766F96740F}" srcOrd="0" destOrd="0" presId="urn:microsoft.com/office/officeart/2008/layout/LinedList"/>
    <dgm:cxn modelId="{8FE7E4B6-D71B-4398-885C-7CA3EEC8E22D}" type="presParOf" srcId="{3F4022F6-069E-4241-B4E9-566C11D31C66}" destId="{B14CF612-91CA-4A87-8B41-BCFA89D65549}" srcOrd="1" destOrd="0" presId="urn:microsoft.com/office/officeart/2008/layout/LinedList"/>
    <dgm:cxn modelId="{0F9AFF4C-99BF-4028-904E-D9139134C62F}" type="presParOf" srcId="{DC80BBC4-53F7-4794-A984-E020FB4531D8}" destId="{9C15D8B9-C40B-4E50-8325-E2EBE0248929}" srcOrd="2" destOrd="0" presId="urn:microsoft.com/office/officeart/2008/layout/LinedList"/>
    <dgm:cxn modelId="{C13BEED9-51C6-45A7-B89A-CFC12BF1CFAE}" type="presParOf" srcId="{DC80BBC4-53F7-4794-A984-E020FB4531D8}" destId="{94D40120-B6CE-43FE-BD47-BC67D7D750C7}" srcOrd="3" destOrd="0" presId="urn:microsoft.com/office/officeart/2008/layout/LinedList"/>
    <dgm:cxn modelId="{84D07EDE-3E98-476E-B434-DD077D891F53}" type="presParOf" srcId="{94D40120-B6CE-43FE-BD47-BC67D7D750C7}" destId="{FD9E296D-3CB8-418D-944E-87EC3E9E45BD}" srcOrd="0" destOrd="0" presId="urn:microsoft.com/office/officeart/2008/layout/LinedList"/>
    <dgm:cxn modelId="{B2F81E08-83DF-475B-ACC6-4E80799B218E}" type="presParOf" srcId="{94D40120-B6CE-43FE-BD47-BC67D7D750C7}" destId="{D2F2E982-45D0-4041-B45A-35EF256C214A}" srcOrd="1" destOrd="0" presId="urn:microsoft.com/office/officeart/2008/layout/LinedList"/>
    <dgm:cxn modelId="{D1B67416-BBA7-4F72-A9B1-83A9C57CF404}" type="presParOf" srcId="{DC80BBC4-53F7-4794-A984-E020FB4531D8}" destId="{DE8EF911-D945-4B48-ACA9-74A6AB0589E9}" srcOrd="4" destOrd="0" presId="urn:microsoft.com/office/officeart/2008/layout/LinedList"/>
    <dgm:cxn modelId="{DAB16321-B5A1-4DCD-9E50-4D213C64D0D5}" type="presParOf" srcId="{DC80BBC4-53F7-4794-A984-E020FB4531D8}" destId="{7859F668-8D0E-4F08-9313-F30F4BA422B0}" srcOrd="5" destOrd="0" presId="urn:microsoft.com/office/officeart/2008/layout/LinedList"/>
    <dgm:cxn modelId="{0A616DDD-9673-406F-9880-CD328E299119}" type="presParOf" srcId="{7859F668-8D0E-4F08-9313-F30F4BA422B0}" destId="{D954BFCA-BF87-4196-AF20-E238F493BAC6}" srcOrd="0" destOrd="0" presId="urn:microsoft.com/office/officeart/2008/layout/LinedList"/>
    <dgm:cxn modelId="{2E0245BF-CCCB-47BB-BF66-483B308FF51F}" type="presParOf" srcId="{7859F668-8D0E-4F08-9313-F30F4BA422B0}" destId="{7DB562A0-5015-486E-96C6-1D4E50ED9C52}" srcOrd="1" destOrd="0" presId="urn:microsoft.com/office/officeart/2008/layout/LinedList"/>
    <dgm:cxn modelId="{D3D487D6-210B-4FFE-A500-92A44A90070A}" type="presParOf" srcId="{DC80BBC4-53F7-4794-A984-E020FB4531D8}" destId="{148C37B1-44EB-4167-9431-DC6F1C4D81EC}" srcOrd="6" destOrd="0" presId="urn:microsoft.com/office/officeart/2008/layout/LinedList"/>
    <dgm:cxn modelId="{A66EA830-600C-4A31-A95B-5272401D9CB1}" type="presParOf" srcId="{DC80BBC4-53F7-4794-A984-E020FB4531D8}" destId="{534AECD8-60DD-49F1-8D10-82E70EBAE04B}" srcOrd="7" destOrd="0" presId="urn:microsoft.com/office/officeart/2008/layout/LinedList"/>
    <dgm:cxn modelId="{D79DBF2E-BA8D-469F-A239-F143D7D9410C}" type="presParOf" srcId="{534AECD8-60DD-49F1-8D10-82E70EBAE04B}" destId="{02208053-D104-45B8-B0EB-36674D99BF57}" srcOrd="0" destOrd="0" presId="urn:microsoft.com/office/officeart/2008/layout/LinedList"/>
    <dgm:cxn modelId="{78FDF379-CBF1-4648-A3E5-A6FE3702CA88}" type="presParOf" srcId="{534AECD8-60DD-49F1-8D10-82E70EBAE04B}" destId="{DDB57233-316D-4586-ACC8-9132BC08AD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6CAFF1-B066-4921-9A20-C64EF015DB3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74F906-96B3-42C8-B0ED-5974A904DE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As the number of flights increased, the rate of success at a launch site increased.</a:t>
          </a:r>
          <a:endParaRPr lang="en-US"/>
        </a:p>
      </dgm:t>
    </dgm:pt>
    <dgm:pt modelId="{7C17B28E-5612-44F2-A585-7459C88C44D9}" type="parTrans" cxnId="{99603653-8DD3-4CAD-A652-C0882828FA70}">
      <dgm:prSet/>
      <dgm:spPr/>
      <dgm:t>
        <a:bodyPr/>
        <a:lstStyle/>
        <a:p>
          <a:endParaRPr lang="en-US"/>
        </a:p>
      </dgm:t>
    </dgm:pt>
    <dgm:pt modelId="{ADB85C77-29D9-4BB4-8315-34C9F41E9BA4}" type="sibTrans" cxnId="{99603653-8DD3-4CAD-A652-C0882828FA70}">
      <dgm:prSet/>
      <dgm:spPr/>
      <dgm:t>
        <a:bodyPr/>
        <a:lstStyle/>
        <a:p>
          <a:endParaRPr lang="en-US"/>
        </a:p>
      </dgm:t>
    </dgm:pt>
    <dgm:pt modelId="{6BAE031C-81E4-4AEE-85B4-E5C3CF832AE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Most of the early flights were unsuccessful. </a:t>
          </a:r>
          <a:endParaRPr lang="en-US"/>
        </a:p>
      </dgm:t>
    </dgm:pt>
    <dgm:pt modelId="{58FDC9F9-967E-4556-B903-61C9FB681AB1}" type="parTrans" cxnId="{A1A4B73C-D8B7-4173-8F89-71368FC7BA60}">
      <dgm:prSet/>
      <dgm:spPr/>
      <dgm:t>
        <a:bodyPr/>
        <a:lstStyle/>
        <a:p>
          <a:endParaRPr lang="en-US"/>
        </a:p>
      </dgm:t>
    </dgm:pt>
    <dgm:pt modelId="{46E3E4FC-2A43-43F4-B139-3BF6C0B1B487}" type="sibTrans" cxnId="{A1A4B73C-D8B7-4173-8F89-71368FC7BA60}">
      <dgm:prSet/>
      <dgm:spPr/>
      <dgm:t>
        <a:bodyPr/>
        <a:lstStyle/>
        <a:p>
          <a:endParaRPr lang="en-US"/>
        </a:p>
      </dgm:t>
    </dgm:pt>
    <dgm:pt modelId="{89835B30-693B-401C-BDDB-8F040DDEDFE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Between 2010 and 2013, all landings were unsuccessful</a:t>
          </a:r>
          <a:endParaRPr lang="en-US"/>
        </a:p>
      </dgm:t>
    </dgm:pt>
    <dgm:pt modelId="{D8029E9A-CDFE-4856-B584-127DE552F384}" type="parTrans" cxnId="{9C69EF76-B6DA-4912-9C02-3B50AC96E074}">
      <dgm:prSet/>
      <dgm:spPr/>
      <dgm:t>
        <a:bodyPr/>
        <a:lstStyle/>
        <a:p>
          <a:endParaRPr lang="en-US"/>
        </a:p>
      </dgm:t>
    </dgm:pt>
    <dgm:pt modelId="{97F1B2BD-BA99-48EE-942A-521466B3856F}" type="sibTrans" cxnId="{9C69EF76-B6DA-4912-9C02-3B50AC96E074}">
      <dgm:prSet/>
      <dgm:spPr/>
      <dgm:t>
        <a:bodyPr/>
        <a:lstStyle/>
        <a:p>
          <a:endParaRPr lang="en-US"/>
        </a:p>
      </dgm:t>
    </dgm:pt>
    <dgm:pt modelId="{BB560016-B7D9-4375-BEE9-08A4408F7D7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After 2013, the success rate generally increased, despite small dips in 2018 and 2020.</a:t>
          </a:r>
          <a:endParaRPr lang="en-US"/>
        </a:p>
      </dgm:t>
    </dgm:pt>
    <dgm:pt modelId="{E8A81922-E46C-4F46-B74B-576B6DA7F0C0}" type="parTrans" cxnId="{4513BAAE-D788-4641-9163-DB09AA687EC6}">
      <dgm:prSet/>
      <dgm:spPr/>
      <dgm:t>
        <a:bodyPr/>
        <a:lstStyle/>
        <a:p>
          <a:endParaRPr lang="en-US"/>
        </a:p>
      </dgm:t>
    </dgm:pt>
    <dgm:pt modelId="{EE99D0B0-1798-41B1-8884-218D6161F3DB}" type="sibTrans" cxnId="{4513BAAE-D788-4641-9163-DB09AA687EC6}">
      <dgm:prSet/>
      <dgm:spPr/>
      <dgm:t>
        <a:bodyPr/>
        <a:lstStyle/>
        <a:p>
          <a:endParaRPr lang="en-US"/>
        </a:p>
      </dgm:t>
    </dgm:pt>
    <dgm:pt modelId="{8C287375-9083-4F04-9C2F-700A3CCA9CB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Orbit types ES-L1, GEO, HEO, and SSO, have the highest success rate of 100%.</a:t>
          </a:r>
          <a:endParaRPr lang="en-US"/>
        </a:p>
      </dgm:t>
    </dgm:pt>
    <dgm:pt modelId="{4EAA595C-8472-4B23-84CD-8E3774E8713F}" type="parTrans" cxnId="{9AD4AB3E-E71F-4227-A54E-9540E2851E91}">
      <dgm:prSet/>
      <dgm:spPr/>
      <dgm:t>
        <a:bodyPr/>
        <a:lstStyle/>
        <a:p>
          <a:endParaRPr lang="en-US"/>
        </a:p>
      </dgm:t>
    </dgm:pt>
    <dgm:pt modelId="{E2CCF518-F70E-425A-9BE4-DA74924D7CFE}" type="sibTrans" cxnId="{9AD4AB3E-E71F-4227-A54E-9540E2851E91}">
      <dgm:prSet/>
      <dgm:spPr/>
      <dgm:t>
        <a:bodyPr/>
        <a:lstStyle/>
        <a:p>
          <a:endParaRPr lang="en-US"/>
        </a:p>
      </dgm:t>
    </dgm:pt>
    <dgm:pt modelId="{889B0DAF-8D5E-478F-9310-12A2337C06B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Launch site KSC LC-39 A had the most successful launches, with 41.7% of the total successful launches, and also the highest rate of successful launches, with a 76.9% success rate.</a:t>
          </a:r>
          <a:endParaRPr lang="en-US"/>
        </a:p>
      </dgm:t>
    </dgm:pt>
    <dgm:pt modelId="{F612A5E8-9837-44C9-8FA2-CA8DC92FDB18}" type="parTrans" cxnId="{383A600E-6ADC-4A53-9ABD-0554644BC056}">
      <dgm:prSet/>
      <dgm:spPr/>
      <dgm:t>
        <a:bodyPr/>
        <a:lstStyle/>
        <a:p>
          <a:endParaRPr lang="en-US"/>
        </a:p>
      </dgm:t>
    </dgm:pt>
    <dgm:pt modelId="{CDD4EC1D-7FB9-4512-BEAC-3BE37ADD468C}" type="sibTrans" cxnId="{383A600E-6ADC-4A53-9ABD-0554644BC056}">
      <dgm:prSet/>
      <dgm:spPr/>
      <dgm:t>
        <a:bodyPr/>
        <a:lstStyle/>
        <a:p>
          <a:endParaRPr lang="en-US"/>
        </a:p>
      </dgm:t>
    </dgm:pt>
    <dgm:pt modelId="{3987B830-C45F-40B4-BC3B-84DF90A2E5C8}" type="pres">
      <dgm:prSet presAssocID="{FD6CAFF1-B066-4921-9A20-C64EF015DB30}" presName="root" presStyleCnt="0">
        <dgm:presLayoutVars>
          <dgm:dir/>
          <dgm:resizeHandles val="exact"/>
        </dgm:presLayoutVars>
      </dgm:prSet>
      <dgm:spPr/>
    </dgm:pt>
    <dgm:pt modelId="{0B636D04-A3F4-4163-9BA3-BD6F422D71DB}" type="pres">
      <dgm:prSet presAssocID="{B774F906-96B3-42C8-B0ED-5974A904DE8D}" presName="compNode" presStyleCnt="0"/>
      <dgm:spPr/>
    </dgm:pt>
    <dgm:pt modelId="{5C24CEDE-F07A-4737-82A8-9E00CCFFFB0E}" type="pres">
      <dgm:prSet presAssocID="{B774F906-96B3-42C8-B0ED-5974A904DE8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621077AA-4E79-4D31-8C19-65B47FBE81D0}" type="pres">
      <dgm:prSet presAssocID="{B774F906-96B3-42C8-B0ED-5974A904DE8D}" presName="spaceRect" presStyleCnt="0"/>
      <dgm:spPr/>
    </dgm:pt>
    <dgm:pt modelId="{69450577-7DA5-4F61-9B65-5160E4603646}" type="pres">
      <dgm:prSet presAssocID="{B774F906-96B3-42C8-B0ED-5974A904DE8D}" presName="textRect" presStyleLbl="revTx" presStyleIdx="0" presStyleCnt="6">
        <dgm:presLayoutVars>
          <dgm:chMax val="1"/>
          <dgm:chPref val="1"/>
        </dgm:presLayoutVars>
      </dgm:prSet>
      <dgm:spPr/>
    </dgm:pt>
    <dgm:pt modelId="{890CCFD9-8B84-4079-8390-E7596765D747}" type="pres">
      <dgm:prSet presAssocID="{ADB85C77-29D9-4BB4-8315-34C9F41E9BA4}" presName="sibTrans" presStyleCnt="0"/>
      <dgm:spPr/>
    </dgm:pt>
    <dgm:pt modelId="{2DA041BF-6290-48E3-B796-ED525B0B8B3A}" type="pres">
      <dgm:prSet presAssocID="{6BAE031C-81E4-4AEE-85B4-E5C3CF832AE5}" presName="compNode" presStyleCnt="0"/>
      <dgm:spPr/>
    </dgm:pt>
    <dgm:pt modelId="{3D3B9DF2-F957-4D41-A093-263748935B1C}" type="pres">
      <dgm:prSet presAssocID="{6BAE031C-81E4-4AEE-85B4-E5C3CF832AE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EFA3DBB9-206E-4CA1-8E22-9F8A61CA335A}" type="pres">
      <dgm:prSet presAssocID="{6BAE031C-81E4-4AEE-85B4-E5C3CF832AE5}" presName="spaceRect" presStyleCnt="0"/>
      <dgm:spPr/>
    </dgm:pt>
    <dgm:pt modelId="{C3C84E60-9624-4A2E-8B2A-8E1E4A1F6E91}" type="pres">
      <dgm:prSet presAssocID="{6BAE031C-81E4-4AEE-85B4-E5C3CF832AE5}" presName="textRect" presStyleLbl="revTx" presStyleIdx="1" presStyleCnt="6">
        <dgm:presLayoutVars>
          <dgm:chMax val="1"/>
          <dgm:chPref val="1"/>
        </dgm:presLayoutVars>
      </dgm:prSet>
      <dgm:spPr/>
    </dgm:pt>
    <dgm:pt modelId="{746B449E-A43A-4A90-8EF9-70EB5D72AFBC}" type="pres">
      <dgm:prSet presAssocID="{46E3E4FC-2A43-43F4-B139-3BF6C0B1B487}" presName="sibTrans" presStyleCnt="0"/>
      <dgm:spPr/>
    </dgm:pt>
    <dgm:pt modelId="{67919D87-3D80-44D7-9624-4B2AE66300A7}" type="pres">
      <dgm:prSet presAssocID="{89835B30-693B-401C-BDDB-8F040DDEDFE2}" presName="compNode" presStyleCnt="0"/>
      <dgm:spPr/>
    </dgm:pt>
    <dgm:pt modelId="{EBF59BFB-A88A-4B23-9862-154998C814A5}" type="pres">
      <dgm:prSet presAssocID="{89835B30-693B-401C-BDDB-8F040DDEDFE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ilboat"/>
        </a:ext>
      </dgm:extLst>
    </dgm:pt>
    <dgm:pt modelId="{3155CB85-298D-40EE-B460-5E6C9A5D8ECE}" type="pres">
      <dgm:prSet presAssocID="{89835B30-693B-401C-BDDB-8F040DDEDFE2}" presName="spaceRect" presStyleCnt="0"/>
      <dgm:spPr/>
    </dgm:pt>
    <dgm:pt modelId="{32C90486-A8FB-4F16-9EC0-BF5369B40CC0}" type="pres">
      <dgm:prSet presAssocID="{89835B30-693B-401C-BDDB-8F040DDEDFE2}" presName="textRect" presStyleLbl="revTx" presStyleIdx="2" presStyleCnt="6">
        <dgm:presLayoutVars>
          <dgm:chMax val="1"/>
          <dgm:chPref val="1"/>
        </dgm:presLayoutVars>
      </dgm:prSet>
      <dgm:spPr/>
    </dgm:pt>
    <dgm:pt modelId="{12AFEE6F-5273-4328-81AD-E78E7C8365D7}" type="pres">
      <dgm:prSet presAssocID="{97F1B2BD-BA99-48EE-942A-521466B3856F}" presName="sibTrans" presStyleCnt="0"/>
      <dgm:spPr/>
    </dgm:pt>
    <dgm:pt modelId="{0A878BF1-B024-49E4-BB4F-950BB274C1AA}" type="pres">
      <dgm:prSet presAssocID="{BB560016-B7D9-4375-BEE9-08A4408F7D74}" presName="compNode" presStyleCnt="0"/>
      <dgm:spPr/>
    </dgm:pt>
    <dgm:pt modelId="{12D9C692-7BC3-4EBC-A2D0-6E7970BD2E17}" type="pres">
      <dgm:prSet presAssocID="{BB560016-B7D9-4375-BEE9-08A4408F7D7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990466A3-0502-4D03-BAA8-2430F9868331}" type="pres">
      <dgm:prSet presAssocID="{BB560016-B7D9-4375-BEE9-08A4408F7D74}" presName="spaceRect" presStyleCnt="0"/>
      <dgm:spPr/>
    </dgm:pt>
    <dgm:pt modelId="{F340AC5F-553F-4107-A1AB-FCE0AFA471FD}" type="pres">
      <dgm:prSet presAssocID="{BB560016-B7D9-4375-BEE9-08A4408F7D74}" presName="textRect" presStyleLbl="revTx" presStyleIdx="3" presStyleCnt="6">
        <dgm:presLayoutVars>
          <dgm:chMax val="1"/>
          <dgm:chPref val="1"/>
        </dgm:presLayoutVars>
      </dgm:prSet>
      <dgm:spPr/>
    </dgm:pt>
    <dgm:pt modelId="{F1A50771-D709-4ACE-BEA3-4ED4A34FE323}" type="pres">
      <dgm:prSet presAssocID="{EE99D0B0-1798-41B1-8884-218D6161F3DB}" presName="sibTrans" presStyleCnt="0"/>
      <dgm:spPr/>
    </dgm:pt>
    <dgm:pt modelId="{E10265AA-21C9-4204-B420-F7B71BA29FC9}" type="pres">
      <dgm:prSet presAssocID="{8C287375-9083-4F04-9C2F-700A3CCA9CB6}" presName="compNode" presStyleCnt="0"/>
      <dgm:spPr/>
    </dgm:pt>
    <dgm:pt modelId="{BDD597AD-8C86-4F35-8C04-C61A003A5C3D}" type="pres">
      <dgm:prSet presAssocID="{8C287375-9083-4F04-9C2F-700A3CCA9CB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04D208D-0A64-486C-A2CB-8284A9782C08}" type="pres">
      <dgm:prSet presAssocID="{8C287375-9083-4F04-9C2F-700A3CCA9CB6}" presName="spaceRect" presStyleCnt="0"/>
      <dgm:spPr/>
    </dgm:pt>
    <dgm:pt modelId="{8FD38F9B-3E93-4D1D-BD69-6EE5581FD4B7}" type="pres">
      <dgm:prSet presAssocID="{8C287375-9083-4F04-9C2F-700A3CCA9CB6}" presName="textRect" presStyleLbl="revTx" presStyleIdx="4" presStyleCnt="6">
        <dgm:presLayoutVars>
          <dgm:chMax val="1"/>
          <dgm:chPref val="1"/>
        </dgm:presLayoutVars>
      </dgm:prSet>
      <dgm:spPr/>
    </dgm:pt>
    <dgm:pt modelId="{6AA6660B-0EB9-4ED5-93EB-D34CEA7B1E9A}" type="pres">
      <dgm:prSet presAssocID="{E2CCF518-F70E-425A-9BE4-DA74924D7CFE}" presName="sibTrans" presStyleCnt="0"/>
      <dgm:spPr/>
    </dgm:pt>
    <dgm:pt modelId="{ED392811-3BE5-4B40-BF47-6BA7370ECDB2}" type="pres">
      <dgm:prSet presAssocID="{889B0DAF-8D5E-478F-9310-12A2337C06B8}" presName="compNode" presStyleCnt="0"/>
      <dgm:spPr/>
    </dgm:pt>
    <dgm:pt modelId="{03C8B4FE-DF49-47B7-A5F2-6494CF95A5FE}" type="pres">
      <dgm:prSet presAssocID="{889B0DAF-8D5E-478F-9310-12A2337C06B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BBDED5E7-9DF4-4116-B4C3-26236F4EA612}" type="pres">
      <dgm:prSet presAssocID="{889B0DAF-8D5E-478F-9310-12A2337C06B8}" presName="spaceRect" presStyleCnt="0"/>
      <dgm:spPr/>
    </dgm:pt>
    <dgm:pt modelId="{4A58742C-456F-47F1-9502-EE332ED34BA1}" type="pres">
      <dgm:prSet presAssocID="{889B0DAF-8D5E-478F-9310-12A2337C06B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83A600E-6ADC-4A53-9ABD-0554644BC056}" srcId="{FD6CAFF1-B066-4921-9A20-C64EF015DB30}" destId="{889B0DAF-8D5E-478F-9310-12A2337C06B8}" srcOrd="5" destOrd="0" parTransId="{F612A5E8-9837-44C9-8FA2-CA8DC92FDB18}" sibTransId="{CDD4EC1D-7FB9-4512-BEAC-3BE37ADD468C}"/>
    <dgm:cxn modelId="{42EF3E2D-52D7-48F5-BEAF-3B1BEBDD80ED}" type="presOf" srcId="{889B0DAF-8D5E-478F-9310-12A2337C06B8}" destId="{4A58742C-456F-47F1-9502-EE332ED34BA1}" srcOrd="0" destOrd="0" presId="urn:microsoft.com/office/officeart/2018/2/layout/IconLabelList"/>
    <dgm:cxn modelId="{A1A4B73C-D8B7-4173-8F89-71368FC7BA60}" srcId="{FD6CAFF1-B066-4921-9A20-C64EF015DB30}" destId="{6BAE031C-81E4-4AEE-85B4-E5C3CF832AE5}" srcOrd="1" destOrd="0" parTransId="{58FDC9F9-967E-4556-B903-61C9FB681AB1}" sibTransId="{46E3E4FC-2A43-43F4-B139-3BF6C0B1B487}"/>
    <dgm:cxn modelId="{9AD4AB3E-E71F-4227-A54E-9540E2851E91}" srcId="{FD6CAFF1-B066-4921-9A20-C64EF015DB30}" destId="{8C287375-9083-4F04-9C2F-700A3CCA9CB6}" srcOrd="4" destOrd="0" parTransId="{4EAA595C-8472-4B23-84CD-8E3774E8713F}" sibTransId="{E2CCF518-F70E-425A-9BE4-DA74924D7CFE}"/>
    <dgm:cxn modelId="{90C4F960-B14D-4CC7-89A6-363BB0C71965}" type="presOf" srcId="{FD6CAFF1-B066-4921-9A20-C64EF015DB30}" destId="{3987B830-C45F-40B4-BC3B-84DF90A2E5C8}" srcOrd="0" destOrd="0" presId="urn:microsoft.com/office/officeart/2018/2/layout/IconLabelList"/>
    <dgm:cxn modelId="{99603653-8DD3-4CAD-A652-C0882828FA70}" srcId="{FD6CAFF1-B066-4921-9A20-C64EF015DB30}" destId="{B774F906-96B3-42C8-B0ED-5974A904DE8D}" srcOrd="0" destOrd="0" parTransId="{7C17B28E-5612-44F2-A585-7459C88C44D9}" sibTransId="{ADB85C77-29D9-4BB4-8315-34C9F41E9BA4}"/>
    <dgm:cxn modelId="{9C69EF76-B6DA-4912-9C02-3B50AC96E074}" srcId="{FD6CAFF1-B066-4921-9A20-C64EF015DB30}" destId="{89835B30-693B-401C-BDDB-8F040DDEDFE2}" srcOrd="2" destOrd="0" parTransId="{D8029E9A-CDFE-4856-B584-127DE552F384}" sibTransId="{97F1B2BD-BA99-48EE-942A-521466B3856F}"/>
    <dgm:cxn modelId="{3F759089-B6E5-4595-AC06-FC9A3DB9936E}" type="presOf" srcId="{89835B30-693B-401C-BDDB-8F040DDEDFE2}" destId="{32C90486-A8FB-4F16-9EC0-BF5369B40CC0}" srcOrd="0" destOrd="0" presId="urn:microsoft.com/office/officeart/2018/2/layout/IconLabelList"/>
    <dgm:cxn modelId="{9F31408E-4B0D-4A49-A261-3024881FCFA5}" type="presOf" srcId="{8C287375-9083-4F04-9C2F-700A3CCA9CB6}" destId="{8FD38F9B-3E93-4D1D-BD69-6EE5581FD4B7}" srcOrd="0" destOrd="0" presId="urn:microsoft.com/office/officeart/2018/2/layout/IconLabelList"/>
    <dgm:cxn modelId="{C151A499-5743-4A40-995A-986CEB5703B5}" type="presOf" srcId="{B774F906-96B3-42C8-B0ED-5974A904DE8D}" destId="{69450577-7DA5-4F61-9B65-5160E4603646}" srcOrd="0" destOrd="0" presId="urn:microsoft.com/office/officeart/2018/2/layout/IconLabelList"/>
    <dgm:cxn modelId="{2235B0A1-59FB-49ED-97BE-BC6C0E1CDB3B}" type="presOf" srcId="{6BAE031C-81E4-4AEE-85B4-E5C3CF832AE5}" destId="{C3C84E60-9624-4A2E-8B2A-8E1E4A1F6E91}" srcOrd="0" destOrd="0" presId="urn:microsoft.com/office/officeart/2018/2/layout/IconLabelList"/>
    <dgm:cxn modelId="{4513BAAE-D788-4641-9163-DB09AA687EC6}" srcId="{FD6CAFF1-B066-4921-9A20-C64EF015DB30}" destId="{BB560016-B7D9-4375-BEE9-08A4408F7D74}" srcOrd="3" destOrd="0" parTransId="{E8A81922-E46C-4F46-B74B-576B6DA7F0C0}" sibTransId="{EE99D0B0-1798-41B1-8884-218D6161F3DB}"/>
    <dgm:cxn modelId="{072511C8-8FB8-4DF7-953A-D9570D8DDD7E}" type="presOf" srcId="{BB560016-B7D9-4375-BEE9-08A4408F7D74}" destId="{F340AC5F-553F-4107-A1AB-FCE0AFA471FD}" srcOrd="0" destOrd="0" presId="urn:microsoft.com/office/officeart/2018/2/layout/IconLabelList"/>
    <dgm:cxn modelId="{A7BFFE96-AEE3-4C35-BCCA-651EAB9EC773}" type="presParOf" srcId="{3987B830-C45F-40B4-BC3B-84DF90A2E5C8}" destId="{0B636D04-A3F4-4163-9BA3-BD6F422D71DB}" srcOrd="0" destOrd="0" presId="urn:microsoft.com/office/officeart/2018/2/layout/IconLabelList"/>
    <dgm:cxn modelId="{FCCFECEB-E182-41FB-A91A-5FE9F1718F67}" type="presParOf" srcId="{0B636D04-A3F4-4163-9BA3-BD6F422D71DB}" destId="{5C24CEDE-F07A-4737-82A8-9E00CCFFFB0E}" srcOrd="0" destOrd="0" presId="urn:microsoft.com/office/officeart/2018/2/layout/IconLabelList"/>
    <dgm:cxn modelId="{CA451479-5C27-41B7-B12E-8C32FA860720}" type="presParOf" srcId="{0B636D04-A3F4-4163-9BA3-BD6F422D71DB}" destId="{621077AA-4E79-4D31-8C19-65B47FBE81D0}" srcOrd="1" destOrd="0" presId="urn:microsoft.com/office/officeart/2018/2/layout/IconLabelList"/>
    <dgm:cxn modelId="{81123EA0-51BC-4C4C-A540-8E3E62DAA5C9}" type="presParOf" srcId="{0B636D04-A3F4-4163-9BA3-BD6F422D71DB}" destId="{69450577-7DA5-4F61-9B65-5160E4603646}" srcOrd="2" destOrd="0" presId="urn:microsoft.com/office/officeart/2018/2/layout/IconLabelList"/>
    <dgm:cxn modelId="{187C157F-2A14-460C-8AA3-222DD0B6F1D0}" type="presParOf" srcId="{3987B830-C45F-40B4-BC3B-84DF90A2E5C8}" destId="{890CCFD9-8B84-4079-8390-E7596765D747}" srcOrd="1" destOrd="0" presId="urn:microsoft.com/office/officeart/2018/2/layout/IconLabelList"/>
    <dgm:cxn modelId="{2C41E85C-96E9-4BC4-8C68-ED38F21ACF7D}" type="presParOf" srcId="{3987B830-C45F-40B4-BC3B-84DF90A2E5C8}" destId="{2DA041BF-6290-48E3-B796-ED525B0B8B3A}" srcOrd="2" destOrd="0" presId="urn:microsoft.com/office/officeart/2018/2/layout/IconLabelList"/>
    <dgm:cxn modelId="{F99B39F6-CAD7-4696-B835-32A60F022C17}" type="presParOf" srcId="{2DA041BF-6290-48E3-B796-ED525B0B8B3A}" destId="{3D3B9DF2-F957-4D41-A093-263748935B1C}" srcOrd="0" destOrd="0" presId="urn:microsoft.com/office/officeart/2018/2/layout/IconLabelList"/>
    <dgm:cxn modelId="{52E9D176-E47A-4BA9-8FF1-5132C6B8DC9D}" type="presParOf" srcId="{2DA041BF-6290-48E3-B796-ED525B0B8B3A}" destId="{EFA3DBB9-206E-4CA1-8E22-9F8A61CA335A}" srcOrd="1" destOrd="0" presId="urn:microsoft.com/office/officeart/2018/2/layout/IconLabelList"/>
    <dgm:cxn modelId="{F93B0DFE-5CD8-47D7-B7CE-DB128EEB3C48}" type="presParOf" srcId="{2DA041BF-6290-48E3-B796-ED525B0B8B3A}" destId="{C3C84E60-9624-4A2E-8B2A-8E1E4A1F6E91}" srcOrd="2" destOrd="0" presId="urn:microsoft.com/office/officeart/2018/2/layout/IconLabelList"/>
    <dgm:cxn modelId="{04B9248E-044B-42E2-8BEA-2F75ED2CE409}" type="presParOf" srcId="{3987B830-C45F-40B4-BC3B-84DF90A2E5C8}" destId="{746B449E-A43A-4A90-8EF9-70EB5D72AFBC}" srcOrd="3" destOrd="0" presId="urn:microsoft.com/office/officeart/2018/2/layout/IconLabelList"/>
    <dgm:cxn modelId="{2C39AEF7-32B7-490A-B50E-EA31F0B47230}" type="presParOf" srcId="{3987B830-C45F-40B4-BC3B-84DF90A2E5C8}" destId="{67919D87-3D80-44D7-9624-4B2AE66300A7}" srcOrd="4" destOrd="0" presId="urn:microsoft.com/office/officeart/2018/2/layout/IconLabelList"/>
    <dgm:cxn modelId="{0EC07A86-3B99-4CED-8BEA-1CE66D550551}" type="presParOf" srcId="{67919D87-3D80-44D7-9624-4B2AE66300A7}" destId="{EBF59BFB-A88A-4B23-9862-154998C814A5}" srcOrd="0" destOrd="0" presId="urn:microsoft.com/office/officeart/2018/2/layout/IconLabelList"/>
    <dgm:cxn modelId="{E3A937EE-1718-490C-A9EA-9A067D41891D}" type="presParOf" srcId="{67919D87-3D80-44D7-9624-4B2AE66300A7}" destId="{3155CB85-298D-40EE-B460-5E6C9A5D8ECE}" srcOrd="1" destOrd="0" presId="urn:microsoft.com/office/officeart/2018/2/layout/IconLabelList"/>
    <dgm:cxn modelId="{A069920C-EF92-4304-ADCA-9079D66D8BB4}" type="presParOf" srcId="{67919D87-3D80-44D7-9624-4B2AE66300A7}" destId="{32C90486-A8FB-4F16-9EC0-BF5369B40CC0}" srcOrd="2" destOrd="0" presId="urn:microsoft.com/office/officeart/2018/2/layout/IconLabelList"/>
    <dgm:cxn modelId="{6C5313E1-D57E-48D7-B3DE-D6C7DAAC24DB}" type="presParOf" srcId="{3987B830-C45F-40B4-BC3B-84DF90A2E5C8}" destId="{12AFEE6F-5273-4328-81AD-E78E7C8365D7}" srcOrd="5" destOrd="0" presId="urn:microsoft.com/office/officeart/2018/2/layout/IconLabelList"/>
    <dgm:cxn modelId="{A5AA85F8-095E-407F-BC6B-00A25B61EA78}" type="presParOf" srcId="{3987B830-C45F-40B4-BC3B-84DF90A2E5C8}" destId="{0A878BF1-B024-49E4-BB4F-950BB274C1AA}" srcOrd="6" destOrd="0" presId="urn:microsoft.com/office/officeart/2018/2/layout/IconLabelList"/>
    <dgm:cxn modelId="{B09641EF-A398-48FC-AC71-900409AF6D2C}" type="presParOf" srcId="{0A878BF1-B024-49E4-BB4F-950BB274C1AA}" destId="{12D9C692-7BC3-4EBC-A2D0-6E7970BD2E17}" srcOrd="0" destOrd="0" presId="urn:microsoft.com/office/officeart/2018/2/layout/IconLabelList"/>
    <dgm:cxn modelId="{9BE4A392-2DFF-43FA-B18F-11153F7CC7A4}" type="presParOf" srcId="{0A878BF1-B024-49E4-BB4F-950BB274C1AA}" destId="{990466A3-0502-4D03-BAA8-2430F9868331}" srcOrd="1" destOrd="0" presId="urn:microsoft.com/office/officeart/2018/2/layout/IconLabelList"/>
    <dgm:cxn modelId="{0CFB8A55-1B57-4D2F-B471-8DAF0205DD95}" type="presParOf" srcId="{0A878BF1-B024-49E4-BB4F-950BB274C1AA}" destId="{F340AC5F-553F-4107-A1AB-FCE0AFA471FD}" srcOrd="2" destOrd="0" presId="urn:microsoft.com/office/officeart/2018/2/layout/IconLabelList"/>
    <dgm:cxn modelId="{FC18AE20-668D-4301-BC75-2678BF05CF03}" type="presParOf" srcId="{3987B830-C45F-40B4-BC3B-84DF90A2E5C8}" destId="{F1A50771-D709-4ACE-BEA3-4ED4A34FE323}" srcOrd="7" destOrd="0" presId="urn:microsoft.com/office/officeart/2018/2/layout/IconLabelList"/>
    <dgm:cxn modelId="{EA0230CC-1567-4BDC-9FCB-38DD1AC14853}" type="presParOf" srcId="{3987B830-C45F-40B4-BC3B-84DF90A2E5C8}" destId="{E10265AA-21C9-4204-B420-F7B71BA29FC9}" srcOrd="8" destOrd="0" presId="urn:microsoft.com/office/officeart/2018/2/layout/IconLabelList"/>
    <dgm:cxn modelId="{931FF94D-FF3C-4DD8-B78A-35B68F3E653A}" type="presParOf" srcId="{E10265AA-21C9-4204-B420-F7B71BA29FC9}" destId="{BDD597AD-8C86-4F35-8C04-C61A003A5C3D}" srcOrd="0" destOrd="0" presId="urn:microsoft.com/office/officeart/2018/2/layout/IconLabelList"/>
    <dgm:cxn modelId="{280FC2FC-5EEB-4033-8CE8-B704E5ABC8D8}" type="presParOf" srcId="{E10265AA-21C9-4204-B420-F7B71BA29FC9}" destId="{B04D208D-0A64-486C-A2CB-8284A9782C08}" srcOrd="1" destOrd="0" presId="urn:microsoft.com/office/officeart/2018/2/layout/IconLabelList"/>
    <dgm:cxn modelId="{500598FD-02AE-4935-9028-7BEF307583DD}" type="presParOf" srcId="{E10265AA-21C9-4204-B420-F7B71BA29FC9}" destId="{8FD38F9B-3E93-4D1D-BD69-6EE5581FD4B7}" srcOrd="2" destOrd="0" presId="urn:microsoft.com/office/officeart/2018/2/layout/IconLabelList"/>
    <dgm:cxn modelId="{46A87E78-A18B-4EA9-A5A8-230503D329B0}" type="presParOf" srcId="{3987B830-C45F-40B4-BC3B-84DF90A2E5C8}" destId="{6AA6660B-0EB9-4ED5-93EB-D34CEA7B1E9A}" srcOrd="9" destOrd="0" presId="urn:microsoft.com/office/officeart/2018/2/layout/IconLabelList"/>
    <dgm:cxn modelId="{B04774D8-C9FA-41FF-AA4C-B9FBE7D6773B}" type="presParOf" srcId="{3987B830-C45F-40B4-BC3B-84DF90A2E5C8}" destId="{ED392811-3BE5-4B40-BF47-6BA7370ECDB2}" srcOrd="10" destOrd="0" presId="urn:microsoft.com/office/officeart/2018/2/layout/IconLabelList"/>
    <dgm:cxn modelId="{90F2E123-ABE3-4A34-830D-9E6FF7522AFF}" type="presParOf" srcId="{ED392811-3BE5-4B40-BF47-6BA7370ECDB2}" destId="{03C8B4FE-DF49-47B7-A5F2-6494CF95A5FE}" srcOrd="0" destOrd="0" presId="urn:microsoft.com/office/officeart/2018/2/layout/IconLabelList"/>
    <dgm:cxn modelId="{EB0FFFFA-02C4-4E3E-923A-F92DE4EF2552}" type="presParOf" srcId="{ED392811-3BE5-4B40-BF47-6BA7370ECDB2}" destId="{BBDED5E7-9DF4-4116-B4C3-26236F4EA612}" srcOrd="1" destOrd="0" presId="urn:microsoft.com/office/officeart/2018/2/layout/IconLabelList"/>
    <dgm:cxn modelId="{797412C1-CDC8-4C82-AC58-44E01E8742AE}" type="presParOf" srcId="{ED392811-3BE5-4B40-BF47-6BA7370ECDB2}" destId="{4A58742C-456F-47F1-9502-EE332ED34BA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8CD1C7-C489-40EF-ABCB-DD5ED13E03A3}">
      <dsp:nvSpPr>
        <dsp:cNvPr id="0" name=""/>
        <dsp:cNvSpPr/>
      </dsp:nvSpPr>
      <dsp:spPr>
        <a:xfrm>
          <a:off x="0" y="1666"/>
          <a:ext cx="545883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5553D-BF03-4041-A517-30766F96740F}">
      <dsp:nvSpPr>
        <dsp:cNvPr id="0" name=""/>
        <dsp:cNvSpPr/>
      </dsp:nvSpPr>
      <dsp:spPr>
        <a:xfrm>
          <a:off x="0" y="1666"/>
          <a:ext cx="5453507" cy="17541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Being the best analysis model available, the Predictive Analysis was completed using decision tree and the confusion matrix thus obtained provided following predictions</a:t>
          </a:r>
        </a:p>
      </dsp:txBody>
      <dsp:txXfrm>
        <a:off x="0" y="1666"/>
        <a:ext cx="5453507" cy="1754127"/>
      </dsp:txXfrm>
    </dsp:sp>
    <dsp:sp modelId="{9C15D8B9-C40B-4E50-8325-E2EBE0248929}">
      <dsp:nvSpPr>
        <dsp:cNvPr id="0" name=""/>
        <dsp:cNvSpPr/>
      </dsp:nvSpPr>
      <dsp:spPr>
        <a:xfrm>
          <a:off x="0" y="1755793"/>
          <a:ext cx="545883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E296D-3CB8-418D-944E-87EC3E9E45BD}">
      <dsp:nvSpPr>
        <dsp:cNvPr id="0" name=""/>
        <dsp:cNvSpPr/>
      </dsp:nvSpPr>
      <dsp:spPr>
        <a:xfrm>
          <a:off x="0" y="1755793"/>
          <a:ext cx="5458837" cy="811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Successful Launches predicted = 12</a:t>
          </a:r>
        </a:p>
      </dsp:txBody>
      <dsp:txXfrm>
        <a:off x="0" y="1755793"/>
        <a:ext cx="5458837" cy="811686"/>
      </dsp:txXfrm>
    </dsp:sp>
    <dsp:sp modelId="{DE8EF911-D945-4B48-ACA9-74A6AB0589E9}">
      <dsp:nvSpPr>
        <dsp:cNvPr id="0" name=""/>
        <dsp:cNvSpPr/>
      </dsp:nvSpPr>
      <dsp:spPr>
        <a:xfrm>
          <a:off x="0" y="2567480"/>
          <a:ext cx="545883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4BFCA-BF87-4196-AF20-E238F493BAC6}">
      <dsp:nvSpPr>
        <dsp:cNvPr id="0" name=""/>
        <dsp:cNvSpPr/>
      </dsp:nvSpPr>
      <dsp:spPr>
        <a:xfrm>
          <a:off x="0" y="2567480"/>
          <a:ext cx="5458837" cy="811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Unsuccessful Launches predicted = 3</a:t>
          </a:r>
        </a:p>
      </dsp:txBody>
      <dsp:txXfrm>
        <a:off x="0" y="2567480"/>
        <a:ext cx="5458837" cy="811686"/>
      </dsp:txXfrm>
    </dsp:sp>
    <dsp:sp modelId="{148C37B1-44EB-4167-9431-DC6F1C4D81EC}">
      <dsp:nvSpPr>
        <dsp:cNvPr id="0" name=""/>
        <dsp:cNvSpPr/>
      </dsp:nvSpPr>
      <dsp:spPr>
        <a:xfrm>
          <a:off x="0" y="3379167"/>
          <a:ext cx="545883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08053-D104-45B8-B0EB-36674D99BF57}">
      <dsp:nvSpPr>
        <dsp:cNvPr id="0" name=""/>
        <dsp:cNvSpPr/>
      </dsp:nvSpPr>
      <dsp:spPr>
        <a:xfrm>
          <a:off x="0" y="3379167"/>
          <a:ext cx="5458837" cy="811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False positive launches successful = 3</a:t>
          </a:r>
        </a:p>
      </dsp:txBody>
      <dsp:txXfrm>
        <a:off x="0" y="3379167"/>
        <a:ext cx="5458837" cy="811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4CEDE-F07A-4737-82A8-9E00CCFFFB0E}">
      <dsp:nvSpPr>
        <dsp:cNvPr id="0" name=""/>
        <dsp:cNvSpPr/>
      </dsp:nvSpPr>
      <dsp:spPr>
        <a:xfrm>
          <a:off x="421398" y="1163610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50577-7DA5-4F61-9B65-5160E4603646}">
      <dsp:nvSpPr>
        <dsp:cNvPr id="0" name=""/>
        <dsp:cNvSpPr/>
      </dsp:nvSpPr>
      <dsp:spPr>
        <a:xfrm>
          <a:off x="841" y="2155452"/>
          <a:ext cx="1529296" cy="1032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As the number of flights increased, the rate of success at a launch site increased.</a:t>
          </a:r>
          <a:endParaRPr lang="en-US" sz="1100" kern="1200"/>
        </a:p>
      </dsp:txBody>
      <dsp:txXfrm>
        <a:off x="841" y="2155452"/>
        <a:ext cx="1529296" cy="1032275"/>
      </dsp:txXfrm>
    </dsp:sp>
    <dsp:sp modelId="{3D3B9DF2-F957-4D41-A093-263748935B1C}">
      <dsp:nvSpPr>
        <dsp:cNvPr id="0" name=""/>
        <dsp:cNvSpPr/>
      </dsp:nvSpPr>
      <dsp:spPr>
        <a:xfrm>
          <a:off x="2218322" y="1163610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84E60-9624-4A2E-8B2A-8E1E4A1F6E91}">
      <dsp:nvSpPr>
        <dsp:cNvPr id="0" name=""/>
        <dsp:cNvSpPr/>
      </dsp:nvSpPr>
      <dsp:spPr>
        <a:xfrm>
          <a:off x="1797765" y="2155452"/>
          <a:ext cx="1529296" cy="1032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Most of the early flights were unsuccessful. </a:t>
          </a:r>
          <a:endParaRPr lang="en-US" sz="1100" kern="1200"/>
        </a:p>
      </dsp:txBody>
      <dsp:txXfrm>
        <a:off x="1797765" y="2155452"/>
        <a:ext cx="1529296" cy="1032275"/>
      </dsp:txXfrm>
    </dsp:sp>
    <dsp:sp modelId="{EBF59BFB-A88A-4B23-9862-154998C814A5}">
      <dsp:nvSpPr>
        <dsp:cNvPr id="0" name=""/>
        <dsp:cNvSpPr/>
      </dsp:nvSpPr>
      <dsp:spPr>
        <a:xfrm>
          <a:off x="4015246" y="1163610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90486-A8FB-4F16-9EC0-BF5369B40CC0}">
      <dsp:nvSpPr>
        <dsp:cNvPr id="0" name=""/>
        <dsp:cNvSpPr/>
      </dsp:nvSpPr>
      <dsp:spPr>
        <a:xfrm>
          <a:off x="3594689" y="2155452"/>
          <a:ext cx="1529296" cy="1032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Between 2010 and 2013, all landings were unsuccessful</a:t>
          </a:r>
          <a:endParaRPr lang="en-US" sz="1100" kern="1200"/>
        </a:p>
      </dsp:txBody>
      <dsp:txXfrm>
        <a:off x="3594689" y="2155452"/>
        <a:ext cx="1529296" cy="1032275"/>
      </dsp:txXfrm>
    </dsp:sp>
    <dsp:sp modelId="{12D9C692-7BC3-4EBC-A2D0-6E7970BD2E17}">
      <dsp:nvSpPr>
        <dsp:cNvPr id="0" name=""/>
        <dsp:cNvSpPr/>
      </dsp:nvSpPr>
      <dsp:spPr>
        <a:xfrm>
          <a:off x="5812170" y="1163610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0AC5F-553F-4107-A1AB-FCE0AFA471FD}">
      <dsp:nvSpPr>
        <dsp:cNvPr id="0" name=""/>
        <dsp:cNvSpPr/>
      </dsp:nvSpPr>
      <dsp:spPr>
        <a:xfrm>
          <a:off x="5391613" y="2155452"/>
          <a:ext cx="1529296" cy="1032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After 2013, the success rate generally increased, despite small dips in 2018 and 2020.</a:t>
          </a:r>
          <a:endParaRPr lang="en-US" sz="1100" kern="1200"/>
        </a:p>
      </dsp:txBody>
      <dsp:txXfrm>
        <a:off x="5391613" y="2155452"/>
        <a:ext cx="1529296" cy="1032275"/>
      </dsp:txXfrm>
    </dsp:sp>
    <dsp:sp modelId="{BDD597AD-8C86-4F35-8C04-C61A003A5C3D}">
      <dsp:nvSpPr>
        <dsp:cNvPr id="0" name=""/>
        <dsp:cNvSpPr/>
      </dsp:nvSpPr>
      <dsp:spPr>
        <a:xfrm>
          <a:off x="7609093" y="1163610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38F9B-3E93-4D1D-BD69-6EE5581FD4B7}">
      <dsp:nvSpPr>
        <dsp:cNvPr id="0" name=""/>
        <dsp:cNvSpPr/>
      </dsp:nvSpPr>
      <dsp:spPr>
        <a:xfrm>
          <a:off x="7188537" y="2155452"/>
          <a:ext cx="1529296" cy="1032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Orbit types ES-L1, GEO, HEO, and SSO, have the highest success rate of 100%.</a:t>
          </a:r>
          <a:endParaRPr lang="en-US" sz="1100" kern="1200"/>
        </a:p>
      </dsp:txBody>
      <dsp:txXfrm>
        <a:off x="7188537" y="2155452"/>
        <a:ext cx="1529296" cy="1032275"/>
      </dsp:txXfrm>
    </dsp:sp>
    <dsp:sp modelId="{03C8B4FE-DF49-47B7-A5F2-6494CF95A5FE}">
      <dsp:nvSpPr>
        <dsp:cNvPr id="0" name=""/>
        <dsp:cNvSpPr/>
      </dsp:nvSpPr>
      <dsp:spPr>
        <a:xfrm>
          <a:off x="9406017" y="1163610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8742C-456F-47F1-9502-EE332ED34BA1}">
      <dsp:nvSpPr>
        <dsp:cNvPr id="0" name=""/>
        <dsp:cNvSpPr/>
      </dsp:nvSpPr>
      <dsp:spPr>
        <a:xfrm>
          <a:off x="8985461" y="2155452"/>
          <a:ext cx="1529296" cy="1032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Launch site KSC LC-39 A had the most successful launches, with 41.7% of the total successful launches, and also the highest rate of successful launches, with a 76.9% success rate.</a:t>
          </a:r>
          <a:endParaRPr lang="en-US" sz="1100" kern="1200"/>
        </a:p>
      </dsp:txBody>
      <dsp:txXfrm>
        <a:off x="8985461" y="2155452"/>
        <a:ext cx="1529296" cy="1032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4443F-384B-4820-A100-AA1893F7121C}" type="datetimeFigureOut">
              <a:rPr lang="en-TV" smtClean="0"/>
              <a:t>30/06/2023</a:t>
            </a:fld>
            <a:endParaRPr lang="en-T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25337-F930-42A3-BC00-F4BF88C9DC94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45290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79C57-8496-304A-9947-1AF51E880D6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36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632B-6333-D925-2B35-30C437D45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78271-4BB7-96FF-07FA-00D6011F30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1C0C0-2D1C-6C68-D384-B6B92332F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953D1-680C-47CE-BA3E-506554EDC852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86B64-A9D7-E741-6436-C64990B2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F6A3D-FCDD-9481-8F73-514ABFFE9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47254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38291-22FF-BFAB-636F-4FE3D715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ABC70-0F18-E8DB-E9EC-3A88216B3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1DE10-3874-7BEF-CE82-3148679D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E46E-9B97-401A-B956-756DAA6D35F0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B7713-8E4A-5204-6B3E-E51DC63A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B801D-A21E-ECD9-818E-8EC9BB75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887959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5AC8A2-30BA-3693-264E-FC8A497DC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740CD2-12C6-B1F5-5236-091B430BA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5B7BA-475C-AD07-F7C0-10636C3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9BD6E-8061-43D1-B864-BF41297D499B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474E-ECD0-2836-805E-CC93A958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7D799-3002-BBE0-D2F7-F70C2008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83847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7B08-9158-E3EE-043E-F2864B43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10197-48C6-3F0E-2659-4352FC506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66167-2ADA-DF9B-1C54-4D97E578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8490B-690D-43A3-B590-47E1A213038A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24ACA-6C15-6EE1-C390-F683E949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4BA8A-85FB-2A5B-7345-AF86C71E3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00302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EF5E-6363-56BE-5F03-D780A915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A9E32-E77F-5155-4811-608C8CD7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01D36-0D90-52DD-4BD1-3313E9BE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FD7F-A13E-462C-800F-DF2211EAD98B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E10D3-E7F4-B8FB-70F6-33C2D4A06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E87A0-4F1D-5D53-8209-993FCFF3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05376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E66C-88BB-299A-F134-43580148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3CBC-CF8B-B59A-5A78-9CC6DCFEE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9E4FE-241D-9975-68F4-034F8B428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F6C10-3A85-9A31-B3C5-D06E6666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D4D1-8687-4E47-8217-E718116C1D00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A4825-DFBC-A75A-958B-54BD9346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D5147-0B2A-5091-E354-54E50C6A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38765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3BAFB-B5E2-B739-1B34-3010F2E5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D3115-10A5-B7B5-6015-F742AEFAA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DB634-C8D0-1C30-D6CB-7C326884E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F45633-3239-FCBF-523E-516D4530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DD6B4-2BD2-7AA1-7CEB-4BF147EE3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1E1111-BD1D-F7E6-3201-2C8F22EBB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2949-1945-47CB-997E-ACF4838EA2BA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04A9D-9120-7FC0-69E9-05D222EB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73298A-BCF2-1EFB-7365-319077E4C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71134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B488D-DE4B-29BF-2228-79487CDB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A30886-8D6F-4491-4B11-576ABD121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5C02-3CB5-4410-BF43-CCB1C518C4C1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786265-0824-8916-BF2B-BA25B041F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64926-076D-C046-002D-08468416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36435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2F975-C8C0-66F2-A63F-491BCEBB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7E897-236D-4309-BA22-5E74285352E9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E371A-5A1B-72A8-807A-EF85856B3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E6870-F679-F92D-E78A-86581ED9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4322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564A-021A-8E7B-2287-32BAC4F9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4F12D-887D-D6F8-4B71-29E4465CB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6FC27-0501-5AFE-6182-CDCC738C4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DAFCA-17B5-15F3-5638-55A7A4D27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2BE01-1765-44F5-98E6-1123B87A78B2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FF82A-B6A0-0780-8F9F-18AC32F29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4109F-D0DA-80A1-C556-B188773F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96486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5EAD-8C9E-6F13-E979-D2F9AE9E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E52CF-E8E7-6F1A-04B1-91C2FD148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2A72E-09F6-A88F-01CB-A93068761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62457-BE17-F201-46ED-BE29E92C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65DD6-07DB-4BAD-8142-07EFBB2FE3E6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9E0A-0818-73E8-CA1C-6628BC32D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95352-2184-64A5-79DB-A7614330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57426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09AD32-81C9-9117-A78F-7FFF3B34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D5CE4-E04A-4B8C-EC3B-D5BB05596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07E89-8791-B268-1C1F-91E24699F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39008-0700-4EA0-96F2-05EBFB2926D9}" type="datetime8">
              <a:rPr lang="en-TV" smtClean="0"/>
              <a:t>30/06/2023 18:16</a:t>
            </a:fld>
            <a:endParaRPr lang="en-T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9F608-B718-B1BF-3991-AFE565939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7A6B4-7825-5720-40F6-7E72FDA22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C094E-5FC8-4716-BB23-109290DB8288}" type="slidenum">
              <a:rPr lang="en-TV" smtClean="0"/>
              <a:t>‹#›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62300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owse thousands of Rocket images for design inspiration | Dribbble">
            <a:extLst>
              <a:ext uri="{FF2B5EF4-FFF2-40B4-BE49-F238E27FC236}">
                <a16:creationId xmlns:a16="http://schemas.microsoft.com/office/drawing/2014/main" id="{20B94581-C549-1F0F-BFD1-5C63BCE06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818"/>
          <a:stretch/>
        </p:blipFill>
        <p:spPr bwMode="auto">
          <a:xfrm>
            <a:off x="6601068" y="95250"/>
            <a:ext cx="5478026" cy="43053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5F3E4-6F27-858A-3475-99CD5158C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9" y="847242"/>
            <a:ext cx="5614971" cy="3601966"/>
          </a:xfrm>
        </p:spPr>
        <p:txBody>
          <a:bodyPr>
            <a:normAutofit/>
          </a:bodyPr>
          <a:lstStyle/>
          <a:p>
            <a:r>
              <a:rPr lang="en-US" sz="3200" dirty="0"/>
              <a:t>SpaceX Launch Success Prediction</a:t>
            </a:r>
          </a:p>
          <a:p>
            <a:r>
              <a:rPr lang="en-US" sz="3200" dirty="0"/>
              <a:t>IBM Data Science Capstone Project</a:t>
            </a:r>
          </a:p>
          <a:p>
            <a:r>
              <a:rPr lang="en-US" sz="3200" dirty="0"/>
              <a:t>Presented on: 30</a:t>
            </a:r>
            <a:r>
              <a:rPr lang="en-US" sz="3200" baseline="30000" dirty="0"/>
              <a:t>th</a:t>
            </a:r>
            <a:r>
              <a:rPr lang="en-US" sz="3200" dirty="0"/>
              <a:t> June 2023</a:t>
            </a:r>
          </a:p>
          <a:p>
            <a:r>
              <a:rPr lang="en-US" sz="3200" dirty="0"/>
              <a:t>Presented by: Saif UR Rehman</a:t>
            </a:r>
            <a:endParaRPr lang="en-TV" sz="3200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1DE5F2-01CC-5E0D-AEA4-8D03026E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IBM Data Science Capstone Project</a:t>
            </a:r>
            <a:endParaRPr lang="en-TV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7516A-2423-0E1C-3F81-DEA98CA6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1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361334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CC227-6262-F323-D469-D62D2C2F03AD}"/>
              </a:ext>
            </a:extLst>
          </p:cNvPr>
          <p:cNvSpPr txBox="1"/>
          <p:nvPr/>
        </p:nvSpPr>
        <p:spPr>
          <a:xfrm>
            <a:off x="1137035" y="603622"/>
            <a:ext cx="4282380" cy="1322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Method4: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660A-402C-C49B-AE9D-F6C9C5386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207977"/>
            <a:ext cx="3968365" cy="40464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As shown in the left side a line-graph and a bar chart was prepared using various tools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The graphs show the relationship between payload, launch site, type of orbit and flight number of each Falcon9 rocket.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 trend can be seen which represents a sharp rise in success rate from year 2013 to 2020.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7CF71-3EE2-44BF-9595-C18CAEFC4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8" r="3" b="3"/>
          <a:stretch/>
        </p:blipFill>
        <p:spPr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3F8E94-53AE-4C70-AB1E-27F399939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5361"/>
          <a:stretch/>
        </p:blipFill>
        <p:spPr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DA4E35-10C8-F04B-43CE-8E525F2D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6F47D-4FCC-B0A5-0880-011960F2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10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6671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CC227-6262-F323-D469-D62D2C2F03AD}"/>
              </a:ext>
            </a:extLst>
          </p:cNvPr>
          <p:cNvSpPr txBox="1"/>
          <p:nvPr/>
        </p:nvSpPr>
        <p:spPr>
          <a:xfrm>
            <a:off x="971368" y="371719"/>
            <a:ext cx="6125964" cy="1906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Method5: Using Folium for interactive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660A-402C-C49B-AE9D-F6C9C5386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/>
              <a:t>Folium was used to mark all launch sites as interactive objects on a map</a:t>
            </a:r>
          </a:p>
          <a:p>
            <a:pPr>
              <a:spcBef>
                <a:spcPts val="1400"/>
              </a:spcBef>
            </a:pPr>
            <a:r>
              <a:rPr lang="en-US" sz="1700"/>
              <a:t>Markers like launch sites, distances, success/failure rates were added.</a:t>
            </a:r>
          </a:p>
          <a:p>
            <a:pPr>
              <a:spcBef>
                <a:spcPts val="1400"/>
              </a:spcBef>
            </a:pPr>
            <a:r>
              <a:rPr lang="en-US" sz="1700"/>
              <a:t>Predictions of future launches were also plotted using 0 and 1 on the map, further distances from various proximities were marked</a:t>
            </a:r>
          </a:p>
          <a:p>
            <a:pPr>
              <a:spcBef>
                <a:spcPts val="1400"/>
              </a:spcBef>
            </a:pPr>
            <a:r>
              <a:rPr lang="en-US" sz="1700"/>
              <a:t>Thus high probability sites for successful launch were highlighted on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C7C96-2721-28B1-67A3-2ED2026C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6" r="8" b="6317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D2854B-0A1A-EA67-A84D-66693E05C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2" r="-2" b="-2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E81A90-537B-6C37-F9DE-7E03D8373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32" r="10938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65648C-433F-F319-00D6-BD15DA343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2081FD-244E-BBD1-A7A9-492AFA5B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11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6106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CC227-6262-F323-D469-D62D2C2F03AD}"/>
              </a:ext>
            </a:extLst>
          </p:cNvPr>
          <p:cNvSpPr txBox="1"/>
          <p:nvPr/>
        </p:nvSpPr>
        <p:spPr>
          <a:xfrm>
            <a:off x="971368" y="371719"/>
            <a:ext cx="6125964" cy="19068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Method6: Building a Dashboard with Plotly Dash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660A-402C-C49B-AE9D-F6C9C5386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Plotly dash was used to build an interactive dashboard</a:t>
            </a:r>
          </a:p>
          <a:p>
            <a:pPr>
              <a:spcBef>
                <a:spcPts val="1400"/>
              </a:spcBef>
            </a:pPr>
            <a:r>
              <a:rPr lang="en-US" sz="1700" dirty="0"/>
              <a:t>Various Graphs and Charts were drawn to show launch, orbit and landing features.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C7C96-2721-28B1-67A3-2ED2026C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6" r="8" b="6317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D2854B-0A1A-EA67-A84D-66693E05C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2" r="-2" b="-2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E81A90-537B-6C37-F9DE-7E03D8373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32" r="10938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4982C84-8EEB-7BF6-9C7E-D392E8F8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BA8F67-5BA2-E73A-9BB4-A63608BB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12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59267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A02F77-F2E9-689B-96F7-F2A366CF0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Method6: Predictive Analysis</a:t>
            </a:r>
            <a:endParaRPr lang="en-TV" sz="54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D154416B-1FB6-73AE-B86E-76E538F4C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9815C0F-0F47-87A5-6ADB-F3421969A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Using numpy and pandas the data we obtained from previous activities were split into training and testing classifications</a:t>
            </a:r>
          </a:p>
          <a:p>
            <a:r>
              <a:rPr lang="en-US" sz="2200"/>
              <a:t>Machine learning models were built using GridSearchCV</a:t>
            </a:r>
          </a:p>
          <a:p>
            <a:r>
              <a:rPr lang="en-US" sz="2200"/>
              <a:t>Accuracy metrix was used for modeling</a:t>
            </a:r>
          </a:p>
          <a:p>
            <a:r>
              <a:rPr lang="en-US" sz="2200"/>
              <a:t>Selection was made on best performing model</a:t>
            </a:r>
            <a:endParaRPr lang="en-TV" sz="2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217A6-C0C9-FF21-59CE-6C491123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4A927-38C6-86F0-4589-71E14339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13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973847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2DC0-BA1F-B071-F499-A1210857A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Insights from Exploratory Data Analysis</a:t>
            </a:r>
            <a:endParaRPr lang="en-T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84A8-8751-7559-E556-4EEC94DFD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insights were drawn from the data available for the Project</a:t>
            </a:r>
          </a:p>
          <a:p>
            <a:r>
              <a:rPr lang="en-US" dirty="0"/>
              <a:t>Success rate depends on the number of flights launched from any site: The site with greatest launches was the most successful</a:t>
            </a:r>
          </a:p>
          <a:p>
            <a:r>
              <a:rPr lang="en-US" dirty="0"/>
              <a:t>Success rate depends on the payload mass, the greater the mass of a rocket payload the greater chances it has for success</a:t>
            </a:r>
          </a:p>
          <a:p>
            <a:r>
              <a:rPr lang="en-US" dirty="0"/>
              <a:t>Type of Orbit has direct relationship with rate of success, certain orbits hold greater successes</a:t>
            </a:r>
          </a:p>
          <a:p>
            <a:r>
              <a:rPr lang="en-US" dirty="0"/>
              <a:t>As discussed in previous slides, the most recent years have seen a greater success rate from 2013 onwards</a:t>
            </a:r>
          </a:p>
          <a:p>
            <a:endParaRPr lang="en-TV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7B4C8-BCDC-47A2-480F-CD441513B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179B5-833A-F78D-ACB9-A48C0DE6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14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239593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3D807-3A2E-8552-18F1-BBE16E1E8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information obtained from data using SQL</a:t>
            </a:r>
            <a:endParaRPr lang="en-TV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082E52D-622A-8B19-319D-10DC1CAD3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2874325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667">
                  <a:extLst>
                    <a:ext uri="{9D8B030D-6E8A-4147-A177-3AD203B41FA5}">
                      <a16:colId xmlns:a16="http://schemas.microsoft.com/office/drawing/2014/main" val="481114116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1070224892"/>
                    </a:ext>
                  </a:extLst>
                </a:gridCol>
                <a:gridCol w="4360333">
                  <a:extLst>
                    <a:ext uri="{9D8B030D-6E8A-4147-A177-3AD203B41FA5}">
                      <a16:colId xmlns:a16="http://schemas.microsoft.com/office/drawing/2014/main" val="3538723167"/>
                    </a:ext>
                  </a:extLst>
                </a:gridCol>
              </a:tblGrid>
              <a:tr h="7778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S/No.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Instance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Readings</a:t>
                      </a:r>
                      <a:endParaRPr lang="en-TV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00157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Total Launch Sites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</a:t>
                      </a:r>
                      <a:endParaRPr lang="en-TV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171575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Total Payload carried by NASA’s Rockets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45,596 KG</a:t>
                      </a:r>
                      <a:endParaRPr lang="en-TV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515075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Falcon flies with average Mass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29,284 KG</a:t>
                      </a:r>
                      <a:endParaRPr lang="en-TV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64499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First Successful Flight was on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22 December, 2015</a:t>
                      </a:r>
                      <a:endParaRPr lang="en-TV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5073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Success Ratio</a:t>
                      </a:r>
                      <a:endParaRPr lang="en-TV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89%</a:t>
                      </a:r>
                      <a:endParaRPr lang="en-TV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4904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D9A96-4D40-CE5A-B9D6-A823FD58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6D660-5776-0E89-DE95-A75BFC9C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15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43001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E97D-B6F4-EE94-507E-53937CD7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383" y="269031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Discussion on Results</a:t>
            </a:r>
            <a:endParaRPr lang="en-TV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E32B3-FC55-7791-7A38-10010D95F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14A6E-C126-BF30-7BE7-5F3A90BF5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16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169905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0824-744A-9895-6B8D-3132D989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Numbers plotted against Launch Sites</a:t>
            </a:r>
            <a:endParaRPr lang="en-T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C6F93-6BAF-4C1D-F143-14489573A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96267"/>
            <a:ext cx="10515600" cy="2180696"/>
          </a:xfrm>
        </p:spPr>
        <p:txBody>
          <a:bodyPr/>
          <a:lstStyle/>
          <a:p>
            <a:r>
              <a:rPr lang="en-US" dirty="0"/>
              <a:t>Over the period of time, launch sites has been shifted</a:t>
            </a:r>
          </a:p>
          <a:p>
            <a:r>
              <a:rPr lang="en-US" dirty="0"/>
              <a:t>Most flight successes were obtained from one particular site, </a:t>
            </a:r>
            <a:r>
              <a:rPr lang="en-US" dirty="0" err="1"/>
              <a:t>i.e</a:t>
            </a:r>
            <a:r>
              <a:rPr lang="en-US" dirty="0"/>
              <a:t> KSC LC 39A</a:t>
            </a:r>
          </a:p>
          <a:p>
            <a:r>
              <a:rPr lang="en-US" dirty="0"/>
              <a:t>Most unsuccessful flights were made from CCAFS SLC 40</a:t>
            </a:r>
            <a:endParaRPr lang="en-TV" dirty="0"/>
          </a:p>
        </p:txBody>
      </p:sp>
      <p:pic>
        <p:nvPicPr>
          <p:cNvPr id="4" name="Picture 3" descr="Chart, scatter chart">
            <a:extLst>
              <a:ext uri="{FF2B5EF4-FFF2-40B4-BE49-F238E27FC236}">
                <a16:creationId xmlns:a16="http://schemas.microsoft.com/office/drawing/2014/main" id="{610BCDA5-9BBE-54B8-FF69-64CCA61C1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1262"/>
            <a:ext cx="10115309" cy="195845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32FF4-7322-A4D5-734C-7D6D86BE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C646A-AE0B-A286-EB56-B06FF937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17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851317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0AE5F-E5BF-12C0-9292-D9B77BA2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Orbital Success Rate</a:t>
            </a:r>
            <a:endParaRPr lang="en-TV" sz="500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E1D47-FD29-7F7F-82D9-F007D8F1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558902" cy="3319766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Flights flew to different orbits with variable success rates</a:t>
            </a:r>
          </a:p>
          <a:p>
            <a:r>
              <a:rPr lang="en-US" dirty="0"/>
              <a:t>No success was observed at SO Orbit.</a:t>
            </a:r>
          </a:p>
          <a:p>
            <a:r>
              <a:rPr lang="en-US" dirty="0"/>
              <a:t>Total Success was observed for four orbits, i.e., ES-L1; GEO; HEO; SSO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6D4EF-8BC6-35AC-1FC0-352E180A5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546356"/>
            <a:ext cx="5458968" cy="37652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0BBDB-C0E3-31FC-84B1-6BCC7C606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1BE1-3635-6C02-C480-5871CA1F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18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5074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66E7F-A208-648F-5449-A8C71A2C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Yearly Recorded Success Trends</a:t>
            </a:r>
            <a:endParaRPr lang="en-TV" sz="3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1A4DE-04F7-F87F-8E5F-E6C5CE492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No success observed from 2010 to 2013</a:t>
            </a:r>
          </a:p>
          <a:p>
            <a:r>
              <a:rPr lang="en-US" sz="2200" dirty="0"/>
              <a:t>Success started from 2013 and went on to reach maximum in 2019.</a:t>
            </a:r>
          </a:p>
          <a:p>
            <a:r>
              <a:rPr lang="en-US" sz="2200" dirty="0"/>
              <a:t>Slight dips in trend were observed in 2015, 2018 and 2020.</a:t>
            </a:r>
            <a:endParaRPr lang="en-TV" sz="2200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1094F7D-ED29-14D9-C70D-0AA57C5C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98777"/>
            <a:ext cx="6903720" cy="466044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2C738-4828-E18F-CDF9-2E065258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9A67-6F2C-0F16-DD56-40BBEBA7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19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442331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303CB-29C2-B7C6-7359-3127F428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  <a:endParaRPr lang="en-TV" dirty="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850325DD-6181-B633-6FDA-E2BA0B916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0" r="40371" b="-44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1AF3E-5AF2-0CB6-0342-5F9E6DF9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Data collected from Wikipedia and Data repository of SpaceX</a:t>
            </a:r>
          </a:p>
          <a:p>
            <a:r>
              <a:rPr lang="en-US" sz="2000"/>
              <a:t>Explored data with SQL and Python</a:t>
            </a:r>
          </a:p>
          <a:p>
            <a:r>
              <a:rPr lang="en-US" sz="2000"/>
              <a:t>Folium was used for visualization and presentation of data in shape of graphs and maps</a:t>
            </a:r>
          </a:p>
          <a:p>
            <a:r>
              <a:rPr lang="en-US" sz="2000"/>
              <a:t>Various Machine Learning Models were used to prepare a data model for decision making purposes</a:t>
            </a:r>
            <a:endParaRPr lang="en-TV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FD664-34CD-7353-30FD-56BE9797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94458-42D1-CFF7-F917-C1884A62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2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500057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36EA-62ED-4ACE-0F72-8BB01672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Folium for Interactive Mapping</a:t>
            </a:r>
            <a:endParaRPr lang="en-T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94442-F637-E16B-0948-74A141475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7943" cy="4351338"/>
          </a:xfrm>
        </p:spPr>
        <p:txBody>
          <a:bodyPr/>
          <a:lstStyle/>
          <a:p>
            <a:r>
              <a:rPr lang="en-US" dirty="0"/>
              <a:t>Launch Sites as shown in terrain maps of USA.</a:t>
            </a:r>
            <a:endParaRPr lang="en-TV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616D7-D6D3-3ED8-EB7A-C2595884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721" y="1690688"/>
            <a:ext cx="3371406" cy="19768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C034D0-0256-A8C0-F5ED-D6FE8410A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963" y="3667548"/>
            <a:ext cx="2009775" cy="20499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0427B-52F3-13B7-946D-93720412F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558" y="3821698"/>
            <a:ext cx="2849136" cy="21297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6AF5C8-DF5C-C243-921C-174C76B57E68}"/>
              </a:ext>
            </a:extLst>
          </p:cNvPr>
          <p:cNvCxnSpPr>
            <a:cxnSpLocks/>
          </p:cNvCxnSpPr>
          <p:nvPr/>
        </p:nvCxnSpPr>
        <p:spPr>
          <a:xfrm flipH="1">
            <a:off x="10515600" y="2895600"/>
            <a:ext cx="495300" cy="1905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D19FB-AB90-EC99-E795-B1D4DA2B6DCD}"/>
              </a:ext>
            </a:extLst>
          </p:cNvPr>
          <p:cNvCxnSpPr>
            <a:cxnSpLocks/>
          </p:cNvCxnSpPr>
          <p:nvPr/>
        </p:nvCxnSpPr>
        <p:spPr>
          <a:xfrm flipH="1" flipV="1">
            <a:off x="7972425" y="4458153"/>
            <a:ext cx="2447701" cy="5329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75C85FC-4232-BE47-9DA0-FE2A4E79A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298078-FC88-4708-C4B0-857DD71E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20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306176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5A1D-5CD9-E1C8-2956-46361EEF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Sites with Success/Failure Statistics</a:t>
            </a:r>
            <a:endParaRPr lang="en-TV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AAD0C682-4B48-B363-C498-3E9A33743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5207" y="1875225"/>
            <a:ext cx="1628775" cy="18859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D5B3C0-5D32-024B-B950-6C3CC2702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" r="9066" b="33706"/>
          <a:stretch/>
        </p:blipFill>
        <p:spPr>
          <a:xfrm>
            <a:off x="993979" y="1825626"/>
            <a:ext cx="4741334" cy="21655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A02A92-E587-9EFD-9846-73210643E6AC}"/>
              </a:ext>
            </a:extLst>
          </p:cNvPr>
          <p:cNvCxnSpPr>
            <a:cxnSpLocks/>
          </p:cNvCxnSpPr>
          <p:nvPr/>
        </p:nvCxnSpPr>
        <p:spPr>
          <a:xfrm>
            <a:off x="1594312" y="3332686"/>
            <a:ext cx="2498717" cy="16486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CDD5C0-28B6-C011-2C7B-A8EFCC5610F6}"/>
              </a:ext>
            </a:extLst>
          </p:cNvPr>
          <p:cNvCxnSpPr>
            <a:cxnSpLocks/>
          </p:cNvCxnSpPr>
          <p:nvPr/>
        </p:nvCxnSpPr>
        <p:spPr>
          <a:xfrm flipV="1">
            <a:off x="4681957" y="2107968"/>
            <a:ext cx="6212466" cy="1453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20EA2D5-608F-F9F0-176E-20E2BC1E4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795" y="2614068"/>
            <a:ext cx="1647825" cy="18954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41E643-8F5B-5D0A-8888-C89FACE9F0FD}"/>
              </a:ext>
            </a:extLst>
          </p:cNvPr>
          <p:cNvCxnSpPr>
            <a:cxnSpLocks/>
          </p:cNvCxnSpPr>
          <p:nvPr/>
        </p:nvCxnSpPr>
        <p:spPr>
          <a:xfrm flipV="1">
            <a:off x="4681957" y="2834887"/>
            <a:ext cx="4583691" cy="789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7533CBB-1F6B-D611-BF72-5D7F9E364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460" y="4345431"/>
            <a:ext cx="2000250" cy="1447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3EE078-52F0-55CF-1E13-91A8349357CD}"/>
              </a:ext>
            </a:extLst>
          </p:cNvPr>
          <p:cNvCxnSpPr>
            <a:cxnSpLocks/>
          </p:cNvCxnSpPr>
          <p:nvPr/>
        </p:nvCxnSpPr>
        <p:spPr>
          <a:xfrm>
            <a:off x="4640543" y="3624196"/>
            <a:ext cx="2870475" cy="2018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B894899A-257F-AD85-4EE7-AED8404B6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544" y="4842187"/>
            <a:ext cx="1476375" cy="15811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7BCB4-66DC-2156-C227-884F033C8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FAB4-6054-8E65-02F8-07955912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21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540146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63AAF-5EF4-68CE-80A8-32F1261F520C}"/>
              </a:ext>
            </a:extLst>
          </p:cNvPr>
          <p:cNvCxnSpPr/>
          <p:nvPr/>
        </p:nvCxnSpPr>
        <p:spPr>
          <a:xfrm>
            <a:off x="1" y="829144"/>
            <a:ext cx="121688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6EF34E-7DF7-09ED-F20E-C13F62060CB4}"/>
              </a:ext>
            </a:extLst>
          </p:cNvPr>
          <p:cNvSpPr txBox="1">
            <a:spLocks/>
          </p:cNvSpPr>
          <p:nvPr/>
        </p:nvSpPr>
        <p:spPr>
          <a:xfrm>
            <a:off x="-16123" y="357487"/>
            <a:ext cx="9309752" cy="323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b="1" u="sng" dirty="0">
                <a:latin typeface="Chalkboard SE" panose="03050602040202020205" pitchFamily="66" charset="77"/>
              </a:rPr>
              <a:t>Interactive Dashboard with </a:t>
            </a:r>
            <a:r>
              <a:rPr lang="en-GB" b="1" u="sng" dirty="0">
                <a:solidFill>
                  <a:srgbClr val="FF0000"/>
                </a:solidFill>
                <a:latin typeface="Chalkboard SE" panose="03050602040202020205" pitchFamily="66" charset="77"/>
              </a:rPr>
              <a:t>PLOTLY DASH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EBAB13-1E47-A14B-CE66-448487CDC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1" y="1003607"/>
            <a:ext cx="11219793" cy="442673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Chalkboard SE" panose="03050602040202020205" pitchFamily="66" charset="77"/>
              </a:rPr>
              <a:t>Highest Launching Success Ratio</a:t>
            </a:r>
            <a:endParaRPr lang="en-US" sz="2800" dirty="0">
              <a:solidFill>
                <a:srgbClr val="FF0000"/>
              </a:solidFill>
              <a:latin typeface="Chalkboard SE" panose="03050602040202020205" pitchFamily="66" charset="77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6BA8901-465A-DF5A-B3AC-939DA072DCCA}"/>
              </a:ext>
            </a:extLst>
          </p:cNvPr>
          <p:cNvSpPr txBox="1">
            <a:spLocks/>
          </p:cNvSpPr>
          <p:nvPr/>
        </p:nvSpPr>
        <p:spPr>
          <a:xfrm>
            <a:off x="162108" y="4015548"/>
            <a:ext cx="11675609" cy="46160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Chalkboard SE" panose="03050602040202020205" pitchFamily="66" charset="77"/>
              </a:rPr>
              <a:t>Launch site KSC LC-39 also has the highest ratio success ratio with a ratio of 76.9%.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CE2A2D-1F09-923E-4F8A-948CECE2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724" y="1555432"/>
            <a:ext cx="6715125" cy="3990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D3BB3-FD3D-AA3A-75E3-DD7FB087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6F1554-DDC9-84ED-4C9C-58086FB0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22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3882511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02FB-874A-2CB3-52E9-B0BF474D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PLOTLY Dash was used for creating Dashboard</a:t>
            </a:r>
            <a:endParaRPr lang="en-T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49A52-3925-AACC-4F5A-5F9DC7DA2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7937" cy="4351338"/>
          </a:xfrm>
        </p:spPr>
        <p:txBody>
          <a:bodyPr/>
          <a:lstStyle/>
          <a:p>
            <a:r>
              <a:rPr lang="en-US" dirty="0"/>
              <a:t>An interactive dashboard with PI Charts and Bar Charts was created using plotly dash.</a:t>
            </a:r>
          </a:p>
          <a:p>
            <a:endParaRPr lang="en-TV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CEC76-A296-89F4-39BE-34CF507D0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953" y="1825626"/>
            <a:ext cx="4177937" cy="248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94BEB8C0-9DD3-9960-CF07-0FE0F445DC38}"/>
              </a:ext>
            </a:extLst>
          </p:cNvPr>
          <p:cNvSpPr/>
          <p:nvPr/>
        </p:nvSpPr>
        <p:spPr>
          <a:xfrm>
            <a:off x="3213462" y="4308684"/>
            <a:ext cx="8978537" cy="2549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65B4F-0CDA-C7E7-7B06-9AD99E16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DE1C7-23CE-D75D-D7BE-D94F382F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23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66510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CE16-8ED4-7720-D602-BF934FFD6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 Model Selection </a:t>
            </a:r>
            <a:endParaRPr lang="en-T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79383-C60A-5174-1101-A5F8D9A3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V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57D70F3-525B-4DEC-7A0E-6F3A7E045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6017"/>
            <a:ext cx="4978400" cy="270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43B90CE-F697-041E-7C06-60164723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717" y="1746017"/>
            <a:ext cx="4978400" cy="270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518A954-C162-F608-6BBA-E210AA90E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994" y="4642109"/>
            <a:ext cx="3679445" cy="1534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D81B25-311D-3835-FE53-551E4477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4F39D8-6427-619B-2231-AA42E77C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24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359429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BF4DC-122E-0280-A131-D5E68B02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/>
              <a:t>Predictive Analysis</a:t>
            </a:r>
            <a:endParaRPr lang="en-TV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6D33176-F8F2-F209-908E-E0C9694D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464391"/>
            <a:ext cx="4777381" cy="375947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A443DAA-511B-99FA-C950-0D2853A0D5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6701458"/>
              </p:ext>
            </p:extLst>
          </p:nvPr>
        </p:nvGraphicFramePr>
        <p:xfrm>
          <a:off x="5894962" y="1984443"/>
          <a:ext cx="5458838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3988D-FF64-7758-C0EB-0268FC5D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8158E-394A-7EB3-134C-2ACA8865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25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4026371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A911-F416-1669-6E79-B7C9D68C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  <a:br>
              <a:rPr lang="en-US" dirty="0"/>
            </a:br>
            <a:r>
              <a:rPr lang="en-US" sz="2000" dirty="0"/>
              <a:t>(Unique Insights from the Project)</a:t>
            </a:r>
            <a:endParaRPr lang="en-TV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DF805BB-AB61-0267-51ED-B4460C5786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548B7-DBF4-0BBB-0ADC-257158695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C5965-6EDC-6D6D-4BE8-23238674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26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849623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7955F-3474-5C34-5EA5-D961F03C3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  <a:endParaRPr lang="en-TV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A12AA-C2C0-C475-883E-6D8DA617C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is the link to my git hub resource set.\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https://github.com/rehmansaif/Saif.git</a:t>
            </a:r>
          </a:p>
          <a:p>
            <a:endParaRPr lang="en-TV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A23EE-99DD-2C3C-C0D1-B66E8EAC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D6CC6-730A-5E33-FAAC-54239A4D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27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45429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3C641-516E-462F-6996-F343D692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Introduction to SpaceX Launch System</a:t>
            </a:r>
            <a:endParaRPr lang="en-TV" dirty="0"/>
          </a:p>
        </p:txBody>
      </p:sp>
      <p:pic>
        <p:nvPicPr>
          <p:cNvPr id="5" name="Picture 4" descr="Rocket launch">
            <a:extLst>
              <a:ext uri="{FF2B5EF4-FFF2-40B4-BE49-F238E27FC236}">
                <a16:creationId xmlns:a16="http://schemas.microsoft.com/office/drawing/2014/main" id="{E146C519-2BB2-3B34-9395-A74EF218A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20" r="18034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78EFF-BB0A-F67A-EF4E-35187D278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 dirty="0"/>
              <a:t>As per data from the SpaceX a routine launch of Falcon9 rocket costs 62 million dollars, a competitor on the other hand costs the same endeavor more than 165 million dollars.</a:t>
            </a:r>
          </a:p>
          <a:p>
            <a:r>
              <a:rPr lang="en-US" sz="2000" dirty="0"/>
              <a:t>SpaceX can reap the cost advantage based on its state-of-the-art rockets and launch and land system for its various stage rockets.</a:t>
            </a:r>
          </a:p>
          <a:p>
            <a:r>
              <a:rPr lang="en-US" sz="2000" dirty="0"/>
              <a:t>Using data science and machine learning we can predict that what are the probabilities of a launch to be successful by successfully landing its various stages.</a:t>
            </a:r>
          </a:p>
          <a:p>
            <a:r>
              <a:rPr lang="en-US" sz="2000" dirty="0"/>
              <a:t>This project will try to predict the same using data already available and feeding it to the MLM already developed</a:t>
            </a:r>
            <a:endParaRPr lang="en-TV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FF7AD-3AA6-F734-51E2-6E8C99B3E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ED1EE-1887-1664-4AF2-FCD3C18D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3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76368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52224-D98E-AC2D-9285-43B6C7C7E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Project Objectives</a:t>
            </a:r>
            <a:endParaRPr lang="en-TV" dirty="0"/>
          </a:p>
        </p:txBody>
      </p:sp>
      <p:pic>
        <p:nvPicPr>
          <p:cNvPr id="5" name="Picture 4" descr="A toy rocket flying out of the computer">
            <a:extLst>
              <a:ext uri="{FF2B5EF4-FFF2-40B4-BE49-F238E27FC236}">
                <a16:creationId xmlns:a16="http://schemas.microsoft.com/office/drawing/2014/main" id="{50F62E68-EF51-5849-3360-DA06BCB9A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49" r="5416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80EBB-4D6B-6C28-6FEC-E1F434D71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To find out the successful landing factors</a:t>
            </a:r>
          </a:p>
          <a:p>
            <a:r>
              <a:rPr lang="en-US" sz="2000" dirty="0"/>
              <a:t>To determine how various launch parameters impact the rate of landing success</a:t>
            </a:r>
          </a:p>
          <a:p>
            <a:r>
              <a:rPr lang="en-US" sz="2000" dirty="0"/>
              <a:t>To get the set of conditions necessary to ensure a successful landing</a:t>
            </a:r>
            <a:endParaRPr lang="en-TV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B40F1-5C82-D971-72C3-98254C67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19E0C-B9B5-5516-C47F-32AEF19C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4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38244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58124-41F7-06B6-4EA8-5DA9EDE3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anchor="b">
            <a:normAutofit/>
          </a:bodyPr>
          <a:lstStyle/>
          <a:p>
            <a:r>
              <a:rPr lang="en-US" sz="3200"/>
              <a:t>Methodology</a:t>
            </a:r>
            <a:endParaRPr lang="en-TV" sz="320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F0B5EC07-4669-CA10-F1AD-FC4EA416D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95" r="14808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6CF03-EC5B-5384-71A6-D5D22600D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563" y="2557587"/>
            <a:ext cx="4314645" cy="371731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Following Steps will be completed in this section using various tools already learnt in the process</a:t>
            </a:r>
          </a:p>
          <a:p>
            <a:r>
              <a:rPr lang="en-US" sz="1800" dirty="0"/>
              <a:t>Data Collection</a:t>
            </a:r>
          </a:p>
          <a:p>
            <a:r>
              <a:rPr lang="en-US" sz="1800" dirty="0"/>
              <a:t>Data Wrangling</a:t>
            </a:r>
          </a:p>
          <a:p>
            <a:r>
              <a:rPr lang="en-US" sz="1800" dirty="0"/>
              <a:t>Exploratory Data Analysis</a:t>
            </a:r>
          </a:p>
          <a:p>
            <a:r>
              <a:rPr lang="en-US" sz="1800" dirty="0"/>
              <a:t>Visualization</a:t>
            </a:r>
          </a:p>
          <a:p>
            <a:r>
              <a:rPr lang="en-US" sz="1800" dirty="0"/>
              <a:t>Predictive Analysis</a:t>
            </a:r>
            <a:endParaRPr lang="en-TV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B4259-2941-CBAE-EBE7-73C63F35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AAE58-6396-05BD-4149-EE048428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5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53191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1618B-F6CE-4D3C-69B0-B1F353F14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119" y="891540"/>
            <a:ext cx="4589493" cy="1578308"/>
          </a:xfrm>
        </p:spPr>
        <p:txBody>
          <a:bodyPr>
            <a:normAutofit/>
          </a:bodyPr>
          <a:lstStyle/>
          <a:p>
            <a:r>
              <a:rPr lang="en-US" sz="4000"/>
              <a:t>Data Collection</a:t>
            </a:r>
            <a:endParaRPr lang="en-TV" sz="4000"/>
          </a:p>
        </p:txBody>
      </p:sp>
      <p:pic>
        <p:nvPicPr>
          <p:cNvPr id="14" name="Picture 4" descr="Graph on document with pen">
            <a:extLst>
              <a:ext uri="{FF2B5EF4-FFF2-40B4-BE49-F238E27FC236}">
                <a16:creationId xmlns:a16="http://schemas.microsoft.com/office/drawing/2014/main" id="{F94846F5-FA47-5474-B8BA-1987FDF02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09" r="9886" b="-1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1342-A0FB-B191-30FF-1A5345920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119" y="2630161"/>
            <a:ext cx="4589491" cy="3332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Data was collected using various methods and techniques to extract launch records, parse the table and convert into </a:t>
            </a:r>
            <a:r>
              <a:rPr lang="en-US" sz="1400" dirty="0" err="1"/>
              <a:t>dataframe</a:t>
            </a:r>
            <a:r>
              <a:rPr lang="en-US" sz="1400" dirty="0"/>
              <a:t> for future analysis these steps are as described in bullets below</a:t>
            </a:r>
          </a:p>
          <a:p>
            <a:r>
              <a:rPr lang="en-US" sz="1400" dirty="0"/>
              <a:t>GET Request from SpaceX API</a:t>
            </a:r>
          </a:p>
          <a:p>
            <a:r>
              <a:rPr lang="en-US" sz="1400" dirty="0"/>
              <a:t>.Jason() function was used to decode responses</a:t>
            </a:r>
          </a:p>
          <a:p>
            <a:r>
              <a:rPr lang="en-US" sz="1400" dirty="0"/>
              <a:t>.</a:t>
            </a:r>
            <a:r>
              <a:rPr lang="en-US" sz="1400" dirty="0" err="1"/>
              <a:t>Jason_normalize</a:t>
            </a:r>
            <a:r>
              <a:rPr lang="en-US" sz="1400" dirty="0"/>
              <a:t>() to convert data into pandas </a:t>
            </a:r>
            <a:r>
              <a:rPr lang="en-US" sz="1400" dirty="0" err="1"/>
              <a:t>dataframe</a:t>
            </a:r>
            <a:endParaRPr lang="en-US" sz="1400" dirty="0"/>
          </a:p>
          <a:p>
            <a:r>
              <a:rPr lang="en-US" sz="1400" dirty="0"/>
              <a:t>Removed missing values and outliers using data cleaning</a:t>
            </a:r>
          </a:p>
          <a:p>
            <a:r>
              <a:rPr lang="en-US" sz="1400" dirty="0"/>
              <a:t>Web Scraping with BeautifulSoup method was used to collect data from Wikipedia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FECB9-DD74-A6E0-92BB-927DD828C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DC335-D8DE-00B7-E664-D78F2F3D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6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30881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38A788C-8298-FC9B-8471-A37C4CD2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00" y="357073"/>
            <a:ext cx="4638675" cy="733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B4DED7-4A30-527E-37E2-598E833EF18D}"/>
              </a:ext>
            </a:extLst>
          </p:cNvPr>
          <p:cNvSpPr txBox="1"/>
          <p:nvPr/>
        </p:nvSpPr>
        <p:spPr>
          <a:xfrm>
            <a:off x="1135380" y="1289957"/>
            <a:ext cx="5169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static_json_url</a:t>
            </a:r>
            <a:r>
              <a:rPr lang="en-US" dirty="0"/>
              <a:t>='https://cf-courses-data.s3.us.cloud-object-storage.appdomain.cloud/IBM-DS0321EN-SkillsNetwork/datasets/</a:t>
            </a:r>
            <a:r>
              <a:rPr lang="en-US" dirty="0" err="1"/>
              <a:t>API_call_spacex_api.json</a:t>
            </a:r>
            <a:r>
              <a:rPr lang="en-US" dirty="0"/>
              <a:t>'</a:t>
            </a:r>
            <a:endParaRPr lang="en-TV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453781-2123-C915-6705-F0658A08F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" y="2412746"/>
            <a:ext cx="1924050" cy="523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BC466E-7673-C981-0D2E-7BB8A102B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683" y="3136080"/>
            <a:ext cx="5210175" cy="314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A038BE-C83B-69E9-AAD6-2AB86DFE0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" y="3606907"/>
            <a:ext cx="1714500" cy="2190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5B784-D247-B5A9-DA5A-8D1A39895EE2}"/>
              </a:ext>
            </a:extLst>
          </p:cNvPr>
          <p:cNvSpPr txBox="1"/>
          <p:nvPr/>
        </p:nvSpPr>
        <p:spPr>
          <a:xfrm>
            <a:off x="1135380" y="4120691"/>
            <a:ext cx="5169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= data[['rocket', 'payloads', 'launchpad', 'cores', '</a:t>
            </a:r>
            <a:r>
              <a:rPr lang="en-US" dirty="0" err="1"/>
              <a:t>flight_number</a:t>
            </a:r>
            <a:r>
              <a:rPr lang="en-US" dirty="0"/>
              <a:t>', '</a:t>
            </a:r>
            <a:r>
              <a:rPr lang="en-US" dirty="0" err="1"/>
              <a:t>date_utc</a:t>
            </a:r>
            <a:r>
              <a:rPr lang="en-US" dirty="0"/>
              <a:t>']]</a:t>
            </a:r>
            <a:endParaRPr lang="en-TV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A9C2134-9E3E-5791-B9AF-221FF3203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" y="4838700"/>
            <a:ext cx="3248025" cy="2019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FD1C15-C6B4-7463-5AC2-30AFDB47DF12}"/>
              </a:ext>
            </a:extLst>
          </p:cNvPr>
          <p:cNvSpPr txBox="1"/>
          <p:nvPr/>
        </p:nvSpPr>
        <p:spPr>
          <a:xfrm>
            <a:off x="4601391" y="6211669"/>
            <a:ext cx="5169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data=</a:t>
            </a:r>
            <a:r>
              <a:rPr lang="en-US" dirty="0" err="1"/>
              <a:t>pd.DataFrame.from_dict</a:t>
            </a:r>
            <a:r>
              <a:rPr lang="en-US" dirty="0"/>
              <a:t>(</a:t>
            </a:r>
            <a:r>
              <a:rPr lang="en-US" dirty="0" err="1"/>
              <a:t>launch_dict,orient</a:t>
            </a:r>
            <a:r>
              <a:rPr lang="en-US" dirty="0"/>
              <a:t>='index').transpose()</a:t>
            </a:r>
            <a:endParaRPr lang="en-TV" dirty="0"/>
          </a:p>
        </p:txBody>
      </p:sp>
      <p:sp>
        <p:nvSpPr>
          <p:cNvPr id="25" name="Callout: Line 24">
            <a:extLst>
              <a:ext uri="{FF2B5EF4-FFF2-40B4-BE49-F238E27FC236}">
                <a16:creationId xmlns:a16="http://schemas.microsoft.com/office/drawing/2014/main" id="{4BFC7986-5E29-315E-12B9-01C1FF6EB989}"/>
              </a:ext>
            </a:extLst>
          </p:cNvPr>
          <p:cNvSpPr/>
          <p:nvPr/>
        </p:nvSpPr>
        <p:spPr>
          <a:xfrm>
            <a:off x="6528009" y="69804"/>
            <a:ext cx="4357705" cy="733425"/>
          </a:xfrm>
          <a:prstGeom prst="borderCallout1">
            <a:avLst>
              <a:gd name="adj1" fmla="val 48435"/>
              <a:gd name="adj2" fmla="val 26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Requesting data from SpaceX web link and printing the file contents to verify contents are loaded</a:t>
            </a:r>
            <a:endParaRPr lang="en-TV" dirty="0"/>
          </a:p>
        </p:txBody>
      </p:sp>
      <p:sp>
        <p:nvSpPr>
          <p:cNvPr id="26" name="Callout: Line 25">
            <a:extLst>
              <a:ext uri="{FF2B5EF4-FFF2-40B4-BE49-F238E27FC236}">
                <a16:creationId xmlns:a16="http://schemas.microsoft.com/office/drawing/2014/main" id="{5DC63739-713E-63D6-83BA-EB4807815309}"/>
              </a:ext>
            </a:extLst>
          </p:cNvPr>
          <p:cNvSpPr/>
          <p:nvPr/>
        </p:nvSpPr>
        <p:spPr>
          <a:xfrm>
            <a:off x="7442409" y="923244"/>
            <a:ext cx="4357705" cy="733425"/>
          </a:xfrm>
          <a:prstGeom prst="borderCallout1">
            <a:avLst>
              <a:gd name="adj1" fmla="val 48435"/>
              <a:gd name="adj2" fmla="val 260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data from URL</a:t>
            </a: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3780D10C-860F-1994-8B7A-A8627AAA8C83}"/>
              </a:ext>
            </a:extLst>
          </p:cNvPr>
          <p:cNvSpPr/>
          <p:nvPr/>
        </p:nvSpPr>
        <p:spPr>
          <a:xfrm>
            <a:off x="7512078" y="1881163"/>
            <a:ext cx="4357705" cy="733425"/>
          </a:xfrm>
          <a:prstGeom prst="borderCallout1">
            <a:avLst>
              <a:gd name="adj1" fmla="val 48435"/>
              <a:gd name="adj2" fmla="val 260"/>
              <a:gd name="adj3" fmla="val 101814"/>
              <a:gd name="adj4" fmla="val -123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if the above GET request was successful using </a:t>
            </a:r>
            <a:r>
              <a:rPr lang="en-US" dirty="0" err="1"/>
              <a:t>status_code</a:t>
            </a:r>
            <a:r>
              <a:rPr lang="en-US" dirty="0"/>
              <a:t>, remember 200 shows a successful response</a:t>
            </a:r>
            <a:endParaRPr lang="en-TV" dirty="0"/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0F6B9F3D-7E14-B9E6-DF09-60A5413418A0}"/>
              </a:ext>
            </a:extLst>
          </p:cNvPr>
          <p:cNvSpPr/>
          <p:nvPr/>
        </p:nvSpPr>
        <p:spPr>
          <a:xfrm>
            <a:off x="7834296" y="2831068"/>
            <a:ext cx="4035488" cy="733425"/>
          </a:xfrm>
          <a:prstGeom prst="borderCallout1">
            <a:avLst>
              <a:gd name="adj1" fmla="val 48435"/>
              <a:gd name="adj2" fmla="val 260"/>
              <a:gd name="adj3" fmla="val 92314"/>
              <a:gd name="adj4" fmla="val -114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using .</a:t>
            </a:r>
            <a:r>
              <a:rPr lang="en-US" dirty="0" err="1"/>
              <a:t>json</a:t>
            </a:r>
            <a:r>
              <a:rPr lang="en-US" dirty="0"/>
              <a:t>() to decode the response and convert into a data frame for other mathematical operations possible</a:t>
            </a:r>
            <a:endParaRPr lang="en-TV" dirty="0"/>
          </a:p>
        </p:txBody>
      </p:sp>
      <p:sp>
        <p:nvSpPr>
          <p:cNvPr id="29" name="Callout: Line 28">
            <a:extLst>
              <a:ext uri="{FF2B5EF4-FFF2-40B4-BE49-F238E27FC236}">
                <a16:creationId xmlns:a16="http://schemas.microsoft.com/office/drawing/2014/main" id="{BD64DD1F-639D-267F-2EE0-4208602BEBC5}"/>
              </a:ext>
            </a:extLst>
          </p:cNvPr>
          <p:cNvSpPr/>
          <p:nvPr/>
        </p:nvSpPr>
        <p:spPr>
          <a:xfrm>
            <a:off x="8104261" y="3876700"/>
            <a:ext cx="3991945" cy="733425"/>
          </a:xfrm>
          <a:prstGeom prst="borderCallout1">
            <a:avLst>
              <a:gd name="adj1" fmla="val 48435"/>
              <a:gd name="adj2" fmla="val 260"/>
              <a:gd name="adj3" fmla="val 92314"/>
              <a:gd name="adj4" fmla="val -114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From many data fields only keeping those necessary for our project</a:t>
            </a:r>
            <a:endParaRPr lang="en-TV" dirty="0"/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8060A317-2F04-05A5-10A0-098BA127FA6D}"/>
              </a:ext>
            </a:extLst>
          </p:cNvPr>
          <p:cNvSpPr/>
          <p:nvPr/>
        </p:nvSpPr>
        <p:spPr>
          <a:xfrm>
            <a:off x="8156512" y="4767022"/>
            <a:ext cx="3991945" cy="733425"/>
          </a:xfrm>
          <a:prstGeom prst="borderCallout1">
            <a:avLst>
              <a:gd name="adj1" fmla="val 48435"/>
              <a:gd name="adj2" fmla="val 260"/>
              <a:gd name="adj3" fmla="val 92314"/>
              <a:gd name="adj4" fmla="val -114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Getting the data ready for usage</a:t>
            </a:r>
            <a:endParaRPr lang="en-TV" dirty="0"/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3B19046D-7B3A-C912-7E30-E0B9E077C76C}"/>
              </a:ext>
            </a:extLst>
          </p:cNvPr>
          <p:cNvSpPr/>
          <p:nvPr/>
        </p:nvSpPr>
        <p:spPr>
          <a:xfrm>
            <a:off x="8104261" y="5568043"/>
            <a:ext cx="3991945" cy="733425"/>
          </a:xfrm>
          <a:prstGeom prst="borderCallout1">
            <a:avLst>
              <a:gd name="adj1" fmla="val 48435"/>
              <a:gd name="adj2" fmla="val 260"/>
              <a:gd name="adj3" fmla="val 111312"/>
              <a:gd name="adj4" fmla="val -46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pandas data from the data dictionary</a:t>
            </a:r>
            <a:endParaRPr lang="en-TV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680ED8-8BF6-48CA-F8F6-B398C430D90F}"/>
              </a:ext>
            </a:extLst>
          </p:cNvPr>
          <p:cNvSpPr txBox="1"/>
          <p:nvPr/>
        </p:nvSpPr>
        <p:spPr>
          <a:xfrm>
            <a:off x="205161" y="-17165"/>
            <a:ext cx="445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Method1: Data Collection using API</a:t>
            </a:r>
            <a:endParaRPr lang="en-TV" sz="20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50DE60-10C2-6199-BF32-2C3C61C7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C4D8C8-18A5-A2AF-D586-8BE4A2AA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7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263860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797A3B-C389-A688-5F74-53C22A61A4FB}"/>
              </a:ext>
            </a:extLst>
          </p:cNvPr>
          <p:cNvSpPr txBox="1"/>
          <p:nvPr/>
        </p:nvSpPr>
        <p:spPr>
          <a:xfrm>
            <a:off x="205161" y="-17165"/>
            <a:ext cx="5228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Method2: Data Collection using Web Scraping</a:t>
            </a:r>
            <a:endParaRPr lang="en-TV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C1601-8A1E-FDBD-D795-32E539093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1" y="525841"/>
            <a:ext cx="5377176" cy="468653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A3DE38F5-1D66-D45E-1B6B-44010C497C8D}"/>
              </a:ext>
            </a:extLst>
          </p:cNvPr>
          <p:cNvSpPr/>
          <p:nvPr/>
        </p:nvSpPr>
        <p:spPr>
          <a:xfrm>
            <a:off x="7071360" y="182890"/>
            <a:ext cx="4484914" cy="1018893"/>
          </a:xfrm>
          <a:prstGeom prst="borderCallout1">
            <a:avLst>
              <a:gd name="adj1" fmla="val 46101"/>
              <a:gd name="adj2" fmla="val 793"/>
              <a:gd name="adj3" fmla="val 53525"/>
              <a:gd name="adj4" fmla="val -339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Requesting HTML Page and Assigning to an Object</a:t>
            </a:r>
            <a:endParaRPr lang="en-TV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BE2CFC3-4FFA-B68E-BF78-8BEE009C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5" y="1201783"/>
            <a:ext cx="5080000" cy="6350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7534EE34-63C0-A472-8506-1F64C3FF4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55" y="1764672"/>
            <a:ext cx="3860800" cy="558800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0D335567-B074-9B80-1AEB-204827F6D4D8}"/>
              </a:ext>
            </a:extLst>
          </p:cNvPr>
          <p:cNvSpPr/>
          <p:nvPr/>
        </p:nvSpPr>
        <p:spPr>
          <a:xfrm>
            <a:off x="7071360" y="1345219"/>
            <a:ext cx="4484914" cy="1018893"/>
          </a:xfrm>
          <a:prstGeom prst="borderCallout1">
            <a:avLst>
              <a:gd name="adj1" fmla="val 46101"/>
              <a:gd name="adj2" fmla="val 793"/>
              <a:gd name="adj3" fmla="val 19337"/>
              <a:gd name="adj4" fmla="val -41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BeautifulSoup and fill the table</a:t>
            </a:r>
            <a:endParaRPr lang="en-TV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4FA23B-1208-17CB-00CC-4ED8ECDEF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55" y="2343973"/>
            <a:ext cx="5105400" cy="1028700"/>
          </a:xfrm>
          <a:prstGeom prst="rect">
            <a:avLst/>
          </a:prstGeom>
        </p:spPr>
      </p:pic>
      <p:sp>
        <p:nvSpPr>
          <p:cNvPr id="12" name="Callout: Line 11">
            <a:extLst>
              <a:ext uri="{FF2B5EF4-FFF2-40B4-BE49-F238E27FC236}">
                <a16:creationId xmlns:a16="http://schemas.microsoft.com/office/drawing/2014/main" id="{B1E38628-F07A-5BCD-A2E6-CB60965BF00B}"/>
              </a:ext>
            </a:extLst>
          </p:cNvPr>
          <p:cNvSpPr/>
          <p:nvPr/>
        </p:nvSpPr>
        <p:spPr>
          <a:xfrm>
            <a:off x="7071360" y="2507548"/>
            <a:ext cx="4484914" cy="1018893"/>
          </a:xfrm>
          <a:prstGeom prst="borderCallout1">
            <a:avLst>
              <a:gd name="adj1" fmla="val 46101"/>
              <a:gd name="adj2" fmla="val 793"/>
              <a:gd name="adj3" fmla="val 19337"/>
              <a:gd name="adj4" fmla="val -41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 Column Names</a:t>
            </a:r>
            <a:endParaRPr lang="en-TV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7E50D8-F6F3-F6FA-6AD4-163AC034C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163" y="3526441"/>
            <a:ext cx="2295525" cy="1571625"/>
          </a:xfrm>
          <a:prstGeom prst="rect">
            <a:avLst/>
          </a:prstGeom>
        </p:spPr>
      </p:pic>
      <p:sp>
        <p:nvSpPr>
          <p:cNvPr id="15" name="Callout: Line 14">
            <a:extLst>
              <a:ext uri="{FF2B5EF4-FFF2-40B4-BE49-F238E27FC236}">
                <a16:creationId xmlns:a16="http://schemas.microsoft.com/office/drawing/2014/main" id="{253CE95F-5601-0B3E-A322-6A03EBE166BA}"/>
              </a:ext>
            </a:extLst>
          </p:cNvPr>
          <p:cNvSpPr/>
          <p:nvPr/>
        </p:nvSpPr>
        <p:spPr>
          <a:xfrm>
            <a:off x="7071360" y="3669877"/>
            <a:ext cx="4484914" cy="1018893"/>
          </a:xfrm>
          <a:prstGeom prst="borderCallout1">
            <a:avLst>
              <a:gd name="adj1" fmla="val 46101"/>
              <a:gd name="adj2" fmla="val 793"/>
              <a:gd name="adj3" fmla="val 57799"/>
              <a:gd name="adj4" fmla="val -100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Convert to pandas data sets and dictionaries</a:t>
            </a:r>
            <a:endParaRPr lang="en-TV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2F619F71-6F9D-F8B0-4B72-7926CA8C7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688" y="3962019"/>
            <a:ext cx="2366197" cy="43460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FC6BE0-93A1-BD9C-5BBA-F8A41672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2A2B9-E2E7-8F7A-07D7-27F5AE34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8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414399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8684A-FEBA-D381-8310-FB7524802020}"/>
              </a:ext>
            </a:extLst>
          </p:cNvPr>
          <p:cNvSpPr txBox="1"/>
          <p:nvPr/>
        </p:nvSpPr>
        <p:spPr>
          <a:xfrm>
            <a:off x="6892119" y="891540"/>
            <a:ext cx="4589493" cy="157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Method3: Data Wrangling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72C39-302A-4BF9-861E-5D427E175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24" b="1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660A-402C-C49B-AE9D-F6C9C5386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119" y="2630161"/>
            <a:ext cx="4589491" cy="33324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Exploratory Data Analysis (EDA) helped in determining the training labels.</a:t>
            </a:r>
          </a:p>
          <a:p>
            <a:r>
              <a:rPr lang="en-US" sz="2000"/>
              <a:t>Launch Statistics and Orbit Occurrences were calculated for each site</a:t>
            </a:r>
          </a:p>
          <a:p>
            <a:r>
              <a:rPr lang="en-US" sz="2000"/>
              <a:t>Outcome of landing of each launch was exported to a csv file for further 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7F11E-BA3B-8669-0F18-6AD81DB1F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Capstone Data Project: IBM Data Science</a:t>
            </a:r>
            <a:endParaRPr lang="en-T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58C9A-3119-B8F4-F0B6-5530A764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C094E-5FC8-4716-BB23-109290DB8288}" type="slidenum">
              <a:rPr lang="en-TV" smtClean="0"/>
              <a:t>9</a:t>
            </a:fld>
            <a:endParaRPr lang="en-TV"/>
          </a:p>
        </p:txBody>
      </p:sp>
    </p:spTree>
    <p:extLst>
      <p:ext uri="{BB962C8B-B14F-4D97-AF65-F5344CB8AC3E}">
        <p14:creationId xmlns:p14="http://schemas.microsoft.com/office/powerpoint/2010/main" val="1757285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1492</Words>
  <Application>Microsoft Office PowerPoint</Application>
  <PresentationFormat>Widescreen</PresentationFormat>
  <Paragraphs>189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Chalkboard SE</vt:lpstr>
      <vt:lpstr>Office Theme</vt:lpstr>
      <vt:lpstr>PowerPoint Presentation</vt:lpstr>
      <vt:lpstr>Project Overview</vt:lpstr>
      <vt:lpstr>Introduction to SpaceX Launch System</vt:lpstr>
      <vt:lpstr>Project Objectives</vt:lpstr>
      <vt:lpstr>Methodology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Method6: Predictive Analysis</vt:lpstr>
      <vt:lpstr>Significant Insights from Exploratory Data Analysis</vt:lpstr>
      <vt:lpstr>Some useful information obtained from data using SQL</vt:lpstr>
      <vt:lpstr>Discussion on Results</vt:lpstr>
      <vt:lpstr>Flight Numbers plotted against Launch Sites</vt:lpstr>
      <vt:lpstr>Orbital Success Rate</vt:lpstr>
      <vt:lpstr>Yearly Recorded Success Trends</vt:lpstr>
      <vt:lpstr>Using Folium for Interactive Mapping</vt:lpstr>
      <vt:lpstr>Launch Sites with Success/Failure Statistics</vt:lpstr>
      <vt:lpstr>Highest Launching Success Ratio</vt:lpstr>
      <vt:lpstr>PLOTLY Dash was used for creating Dashboard</vt:lpstr>
      <vt:lpstr>Predictive Analysis Model Selection </vt:lpstr>
      <vt:lpstr>Predictive Analysis</vt:lpstr>
      <vt:lpstr>Conclusion (Unique Insights from the Project)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Saif Ur Rehman</dc:creator>
  <cp:lastModifiedBy>Saif Ur Rehman</cp:lastModifiedBy>
  <cp:revision>32</cp:revision>
  <dcterms:created xsi:type="dcterms:W3CDTF">2023-06-10T06:26:39Z</dcterms:created>
  <dcterms:modified xsi:type="dcterms:W3CDTF">2023-06-30T13:40:00Z</dcterms:modified>
</cp:coreProperties>
</file>